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Source Sans Pro" charset="0"/>
      <p:regular r:id="rId21"/>
    </p:embeddedFont>
    <p:embeddedFont>
      <p:font typeface="Calibri" pitchFamily="34" charset="0"/>
      <p:regular r:id="rId22"/>
      <p:bold r:id="rId23"/>
      <p:italic r:id="rId24"/>
      <p:boldItalic r:id="rId25"/>
    </p:embeddedFont>
    <p:embeddedFont>
      <p:font typeface="Source Sans Pro Bold" charset="0"/>
      <p:regular r:id="rId26"/>
    </p:embeddedFont>
    <p:embeddedFont>
      <p:font typeface="Fredoka"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p:scale>
          <a:sx n="40" d="100"/>
          <a:sy n="40" d="100"/>
        </p:scale>
        <p:origin x="-103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27-Jun-24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27-Jun-24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27-Jun-24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27-Jun-24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27-Jun-24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27-Jun-24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27-Jun-24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27-Jun-24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27-Jun-24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4" Type="http://schemas.openxmlformats.org/officeDocument/2006/relationships/image" Target="../media/image3.sv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4" Type="http://schemas.openxmlformats.org/officeDocument/2006/relationships/image" Target="../media/image3.sv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1.png"/><Relationship Id="rId7" Type="http://schemas.openxmlformats.org/officeDocument/2006/relationships/image" Target="../media/image38.png"/><Relationship Id="rId12" Type="http://schemas.openxmlformats.org/officeDocument/2006/relationships/image" Target="../media/image49.svg"/><Relationship Id="rId17" Type="http://schemas.openxmlformats.org/officeDocument/2006/relationships/image" Target="../media/image42.jpeg"/><Relationship Id="rId2" Type="http://schemas.openxmlformats.org/officeDocument/2006/relationships/image" Target="../media/image1.png"/><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2.png"/><Relationship Id="rId10" Type="http://schemas.openxmlformats.org/officeDocument/2006/relationships/image" Target="../media/image47.svg"/><Relationship Id="rId4" Type="http://schemas.openxmlformats.org/officeDocument/2006/relationships/image" Target="../media/image3.svg"/><Relationship Id="rId9" Type="http://schemas.openxmlformats.org/officeDocument/2006/relationships/image" Target="../media/image39.png"/><Relationship Id="rId14" Type="http://schemas.openxmlformats.org/officeDocument/2006/relationships/image" Target="../media/image51.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image" Target="../media/image8.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8.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svg"/><Relationship Id="rId18" Type="http://schemas.openxmlformats.org/officeDocument/2006/relationships/image" Target="../media/image17.png"/><Relationship Id="rId21" Type="http://schemas.openxmlformats.org/officeDocument/2006/relationships/image" Target="../media/image18.png"/><Relationship Id="rId7" Type="http://schemas.openxmlformats.org/officeDocument/2006/relationships/image" Target="../media/image3.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16.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5" Type="http://schemas.openxmlformats.org/officeDocument/2006/relationships/image" Target="../media/image20.svg"/><Relationship Id="rId23" Type="http://schemas.openxmlformats.org/officeDocument/2006/relationships/image" Target="../media/image20.png"/><Relationship Id="rId19" Type="http://schemas.openxmlformats.org/officeDocument/2006/relationships/image" Target="../media/image24.svg"/><Relationship Id="rId4" Type="http://schemas.openxmlformats.org/officeDocument/2006/relationships/image" Target="../media/image3.svg"/><Relationship Id="rId9" Type="http://schemas.openxmlformats.org/officeDocument/2006/relationships/image" Target="../media/image14.png"/><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4.png"/><Relationship Id="rId7" Type="http://schemas.openxmlformats.org/officeDocument/2006/relationships/image" Target="../media/image3.png"/><Relationship Id="rId12" Type="http://schemas.openxmlformats.org/officeDocument/2006/relationships/image" Target="../media/image27.svg"/><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23.png"/><Relationship Id="rId10" Type="http://schemas.openxmlformats.org/officeDocument/2006/relationships/image" Target="../media/image8.svg"/><Relationship Id="rId19" Type="http://schemas.openxmlformats.org/officeDocument/2006/relationships/image" Target="../media/image25.png"/><Relationship Id="rId4" Type="http://schemas.openxmlformats.org/officeDocument/2006/relationships/image" Target="../media/image3.svg"/><Relationship Id="rId1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7"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4" Type="http://schemas.openxmlformats.org/officeDocument/2006/relationships/image" Target="../media/image8.sv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6.jpeg"/><Relationship Id="rId4" Type="http://schemas.openxmlformats.org/officeDocument/2006/relationships/image" Target="../media/image3.sv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1914791" y="5554420"/>
            <a:ext cx="3538728" cy="4114800"/>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2406217" y="6043413"/>
            <a:ext cx="3533584" cy="4114800"/>
          </a:xfrm>
          <a:custGeom>
            <a:avLst/>
            <a:gdLst/>
            <a:ahLst/>
            <a:cxnLst/>
            <a:rect l="l" t="t" r="r" b="b"/>
            <a:pathLst>
              <a:path w="3533584" h="4114800">
                <a:moveTo>
                  <a:pt x="0" y="0"/>
                </a:moveTo>
                <a:lnTo>
                  <a:pt x="3533585" y="0"/>
                </a:lnTo>
                <a:lnTo>
                  <a:pt x="353358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5"/>
          <p:cNvSpPr/>
          <p:nvPr/>
        </p:nvSpPr>
        <p:spPr>
          <a:xfrm>
            <a:off x="2209800" y="6896100"/>
            <a:ext cx="1101776" cy="212255"/>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151650" y="9015838"/>
            <a:ext cx="2986851" cy="1142376"/>
          </a:xfrm>
          <a:custGeom>
            <a:avLst/>
            <a:gdLst/>
            <a:ahLst/>
            <a:cxnLst/>
            <a:rect l="l" t="t" r="r" b="b"/>
            <a:pathLst>
              <a:path w="2986851" h="1142376">
                <a:moveTo>
                  <a:pt x="0" y="0"/>
                </a:moveTo>
                <a:lnTo>
                  <a:pt x="2986851" y="0"/>
                </a:lnTo>
                <a:lnTo>
                  <a:pt x="2986851" y="1142375"/>
                </a:lnTo>
                <a:lnTo>
                  <a:pt x="0" y="1142375"/>
                </a:lnTo>
                <a:lnTo>
                  <a:pt x="0" y="0"/>
                </a:lnTo>
                <a:close/>
              </a:path>
            </a:pathLst>
          </a:custGeom>
          <a:blipFill>
            <a:blip r:embed="rId10"/>
            <a:stretch>
              <a:fillRect t="-964" b="-964"/>
            </a:stretch>
          </a:blipFill>
        </p:spPr>
      </p:sp>
      <p:sp>
        <p:nvSpPr>
          <p:cNvPr id="18" name="TextBox 18"/>
          <p:cNvSpPr txBox="1"/>
          <p:nvPr/>
        </p:nvSpPr>
        <p:spPr>
          <a:xfrm>
            <a:off x="3810000" y="6819900"/>
            <a:ext cx="3692032" cy="572262"/>
          </a:xfrm>
          <a:prstGeom prst="rect">
            <a:avLst/>
          </a:prstGeom>
        </p:spPr>
        <p:txBody>
          <a:bodyPr lIns="0" tIns="0" rIns="0" bIns="0" rtlCol="0" anchor="t">
            <a:spAutoFit/>
          </a:bodyPr>
          <a:lstStyle/>
          <a:p>
            <a:pPr>
              <a:lnSpc>
                <a:spcPts val="4103"/>
              </a:lnSpc>
            </a:pPr>
            <a:r>
              <a:rPr lang="en-US" sz="3799" dirty="0">
                <a:solidFill>
                  <a:srgbClr val="F9FAFD"/>
                </a:solidFill>
                <a:latin typeface="Blogger Bold"/>
              </a:rPr>
              <a:t>MOBILE APP</a:t>
            </a:r>
          </a:p>
        </p:txBody>
      </p:sp>
      <p:pic>
        <p:nvPicPr>
          <p:cNvPr id="1026" name="Picture 2" descr="C:\Users\Luminous\Desktop\logo.png"/>
          <p:cNvPicPr>
            <a:picLocks noChangeAspect="1" noChangeArrowheads="1"/>
          </p:cNvPicPr>
          <p:nvPr/>
        </p:nvPicPr>
        <p:blipFill>
          <a:blip r:embed="rId11"/>
          <a:srcRect/>
          <a:stretch>
            <a:fillRect/>
          </a:stretch>
        </p:blipFill>
        <p:spPr bwMode="auto">
          <a:xfrm>
            <a:off x="1143000" y="800100"/>
            <a:ext cx="8839200" cy="4317070"/>
          </a:xfrm>
          <a:prstGeom prst="rect">
            <a:avLst/>
          </a:prstGeom>
          <a:noFill/>
        </p:spPr>
      </p:pic>
      <p:pic>
        <p:nvPicPr>
          <p:cNvPr id="1027" name="Picture 3" descr="C:\Users\Luminous\Downloads\Pixel True Mockup\Pixel True Mockup high.png"/>
          <p:cNvPicPr>
            <a:picLocks noChangeAspect="1" noChangeArrowheads="1"/>
          </p:cNvPicPr>
          <p:nvPr/>
        </p:nvPicPr>
        <p:blipFill>
          <a:blip r:embed="rId12"/>
          <a:srcRect/>
          <a:stretch>
            <a:fillRect/>
          </a:stretch>
        </p:blipFill>
        <p:spPr bwMode="auto">
          <a:xfrm rot="5400000">
            <a:off x="11239500" y="685800"/>
            <a:ext cx="8229600" cy="83058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528160" y="874156"/>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207289" y="1296947"/>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3652898"/>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67937" y="4350029"/>
            <a:ext cx="5433789"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THREE CONTINUED...</a:t>
            </a:r>
          </a:p>
        </p:txBody>
      </p:sp>
      <p:sp>
        <p:nvSpPr>
          <p:cNvPr id="8" name="TextBox 8"/>
          <p:cNvSpPr txBox="1"/>
          <p:nvPr/>
        </p:nvSpPr>
        <p:spPr>
          <a:xfrm>
            <a:off x="2142915" y="5095875"/>
            <a:ext cx="7001085" cy="29203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Warning message in case the district project details were not updated before the project was assigned to the Executing Agency Representative.</a:t>
            </a:r>
          </a:p>
          <a:p>
            <a:pPr algn="just">
              <a:lnSpc>
                <a:spcPts val="3359"/>
              </a:lnSpc>
            </a:pPr>
            <a:endParaRPr/>
          </a:p>
          <a:p>
            <a:pPr algn="just">
              <a:lnSpc>
                <a:spcPts val="3359"/>
              </a:lnSpc>
            </a:pPr>
            <a:endParaRPr/>
          </a:p>
          <a:p>
            <a:pPr algn="just">
              <a:lnSpc>
                <a:spcPts val="3359"/>
              </a:lnSpc>
            </a:pPr>
            <a:endParaRPr/>
          </a:p>
          <a:p>
            <a:pPr algn="just">
              <a:lnSpc>
                <a:spcPts val="3359"/>
              </a:lnSpc>
            </a:pPr>
            <a:endParaRPr/>
          </a:p>
        </p:txBody>
      </p:sp>
      <p:pic>
        <p:nvPicPr>
          <p:cNvPr id="5123" name="Picture 3" descr="C:\Users\Luminous\Downloads\Pixel True Mockup (3).png"/>
          <p:cNvPicPr>
            <a:picLocks noChangeAspect="1" noChangeArrowheads="1"/>
          </p:cNvPicPr>
          <p:nvPr/>
        </p:nvPicPr>
        <p:blipFill>
          <a:blip r:embed="rId9"/>
          <a:srcRect/>
          <a:stretch>
            <a:fillRect/>
          </a:stretch>
        </p:blipFill>
        <p:spPr bwMode="auto">
          <a:xfrm rot="5400000">
            <a:off x="9906000" y="1714500"/>
            <a:ext cx="7886700" cy="7886700"/>
          </a:xfrm>
          <a:prstGeom prst="rect">
            <a:avLst/>
          </a:prstGeom>
          <a:noFill/>
        </p:spPr>
      </p:pic>
      <p:pic>
        <p:nvPicPr>
          <p:cNvPr id="9"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528160" y="874156"/>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207289" y="1296947"/>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3652898"/>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67937" y="4350029"/>
            <a:ext cx="5433789"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FOUR</a:t>
            </a:r>
          </a:p>
        </p:txBody>
      </p:sp>
      <p:sp>
        <p:nvSpPr>
          <p:cNvPr id="8" name="TextBox 8"/>
          <p:cNvSpPr txBox="1"/>
          <p:nvPr/>
        </p:nvSpPr>
        <p:spPr>
          <a:xfrm>
            <a:off x="2142915" y="5095875"/>
            <a:ext cx="7001085" cy="25012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Click on Update Access and allow the device location.</a:t>
            </a:r>
          </a:p>
          <a:p>
            <a:pPr algn="just">
              <a:lnSpc>
                <a:spcPts val="3359"/>
              </a:lnSpc>
            </a:pPr>
            <a:endParaRPr/>
          </a:p>
          <a:p>
            <a:pPr algn="just">
              <a:lnSpc>
                <a:spcPts val="3359"/>
              </a:lnSpc>
            </a:pPr>
            <a:endParaRPr/>
          </a:p>
          <a:p>
            <a:pPr algn="just">
              <a:lnSpc>
                <a:spcPts val="3359"/>
              </a:lnSpc>
            </a:pPr>
            <a:endParaRPr/>
          </a:p>
          <a:p>
            <a:pPr algn="just">
              <a:lnSpc>
                <a:spcPts val="3359"/>
              </a:lnSpc>
            </a:pPr>
            <a:endParaRPr/>
          </a:p>
          <a:p>
            <a:pPr algn="just">
              <a:lnSpc>
                <a:spcPts val="3359"/>
              </a:lnSpc>
            </a:pPr>
            <a:endParaRPr/>
          </a:p>
        </p:txBody>
      </p:sp>
      <p:pic>
        <p:nvPicPr>
          <p:cNvPr id="6146" name="Picture 2" descr="C:\Users\Luminous\Downloads\Screenshot_2024-06-26-17-04-12-46_ab1359306de43320f9557c797b1c4be5.jpg"/>
          <p:cNvPicPr>
            <a:picLocks noChangeAspect="1" noChangeArrowheads="1"/>
          </p:cNvPicPr>
          <p:nvPr/>
        </p:nvPicPr>
        <p:blipFill>
          <a:blip r:embed="rId9"/>
          <a:srcRect/>
          <a:stretch>
            <a:fillRect/>
          </a:stretch>
        </p:blipFill>
        <p:spPr bwMode="auto">
          <a:xfrm>
            <a:off x="10972800" y="1562100"/>
            <a:ext cx="4042880" cy="7848600"/>
          </a:xfrm>
          <a:prstGeom prst="rect">
            <a:avLst/>
          </a:prstGeom>
          <a:noFill/>
        </p:spPr>
      </p:pic>
      <p:pic>
        <p:nvPicPr>
          <p:cNvPr id="9"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528160" y="874156"/>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207289" y="1296947"/>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3652898"/>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67937" y="4350029"/>
            <a:ext cx="5433789"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FIVE</a:t>
            </a:r>
          </a:p>
        </p:txBody>
      </p:sp>
      <p:sp>
        <p:nvSpPr>
          <p:cNvPr id="8" name="TextBox 8"/>
          <p:cNvSpPr txBox="1"/>
          <p:nvPr/>
        </p:nvSpPr>
        <p:spPr>
          <a:xfrm>
            <a:off x="2142915" y="5095875"/>
            <a:ext cx="8208783" cy="54349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Mention the project status (Not Started, Started, In Progress, Completed) and physical progress (in%). </a:t>
            </a:r>
          </a:p>
          <a:p>
            <a:pPr algn="just">
              <a:lnSpc>
                <a:spcPts val="3359"/>
              </a:lnSpc>
            </a:pPr>
            <a:endParaRPr/>
          </a:p>
          <a:p>
            <a:pPr algn="just">
              <a:lnSpc>
                <a:spcPts val="3359"/>
              </a:lnSpc>
            </a:pPr>
            <a:r>
              <a:rPr lang="en-US" sz="2400">
                <a:solidFill>
                  <a:srgbClr val="FFFFFF"/>
                </a:solidFill>
                <a:latin typeface="Source Sans Pro"/>
              </a:rPr>
              <a:t>If the project assigned to EAR in Completed status, then Physical Progress and Status information is not be editable. Only photos can be captured by EAR</a:t>
            </a:r>
          </a:p>
          <a:p>
            <a:pPr algn="just">
              <a:lnSpc>
                <a:spcPts val="3359"/>
              </a:lnSpc>
            </a:pPr>
            <a:endParaRPr/>
          </a:p>
          <a:p>
            <a:pPr algn="just">
              <a:lnSpc>
                <a:spcPts val="3359"/>
              </a:lnSpc>
            </a:pPr>
            <a:r>
              <a:rPr lang="en-US" sz="2400">
                <a:solidFill>
                  <a:srgbClr val="FFFFFF"/>
                </a:solidFill>
                <a:latin typeface="Source Sans Pro"/>
              </a:rPr>
              <a:t>Now, capture the image, and click on Update.</a:t>
            </a:r>
          </a:p>
          <a:p>
            <a:pPr algn="just">
              <a:lnSpc>
                <a:spcPts val="3359"/>
              </a:lnSpc>
            </a:pPr>
            <a:endParaRPr/>
          </a:p>
          <a:p>
            <a:pPr algn="just">
              <a:lnSpc>
                <a:spcPts val="3359"/>
              </a:lnSpc>
            </a:pPr>
            <a:endParaRPr/>
          </a:p>
          <a:p>
            <a:pPr algn="just">
              <a:lnSpc>
                <a:spcPts val="3359"/>
              </a:lnSpc>
            </a:pPr>
            <a:endParaRPr/>
          </a:p>
          <a:p>
            <a:pPr algn="just">
              <a:lnSpc>
                <a:spcPts val="3359"/>
              </a:lnSpc>
            </a:pPr>
            <a:endParaRPr/>
          </a:p>
          <a:p>
            <a:pPr algn="just">
              <a:lnSpc>
                <a:spcPts val="3359"/>
              </a:lnSpc>
            </a:pPr>
            <a:endParaRPr/>
          </a:p>
        </p:txBody>
      </p:sp>
      <p:pic>
        <p:nvPicPr>
          <p:cNvPr id="9" name="Picture 2" descr="C:\Users\Luminous\Downloads\Pixel True Mockup (5).png"/>
          <p:cNvPicPr>
            <a:picLocks noChangeAspect="1" noChangeArrowheads="1"/>
          </p:cNvPicPr>
          <p:nvPr/>
        </p:nvPicPr>
        <p:blipFill>
          <a:blip r:embed="rId9" cstate="print"/>
          <a:srcRect/>
          <a:stretch>
            <a:fillRect/>
          </a:stretch>
        </p:blipFill>
        <p:spPr bwMode="auto">
          <a:xfrm rot="5400000">
            <a:off x="9789795" y="1602105"/>
            <a:ext cx="7543800" cy="7920990"/>
          </a:xfrm>
          <a:prstGeom prst="rect">
            <a:avLst/>
          </a:prstGeom>
          <a:noFill/>
        </p:spPr>
      </p:pic>
      <p:pic>
        <p:nvPicPr>
          <p:cNvPr id="10"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528160" y="874156"/>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207289" y="1296947"/>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3652898"/>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67937" y="4350029"/>
            <a:ext cx="5433789"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FIVE CONTINUED...</a:t>
            </a:r>
          </a:p>
        </p:txBody>
      </p:sp>
      <p:sp>
        <p:nvSpPr>
          <p:cNvPr id="8" name="TextBox 8"/>
          <p:cNvSpPr txBox="1"/>
          <p:nvPr/>
        </p:nvSpPr>
        <p:spPr>
          <a:xfrm>
            <a:off x="2142915" y="5095875"/>
            <a:ext cx="8208783" cy="29203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Executing Agency Representative Update Acknowledgement.</a:t>
            </a:r>
          </a:p>
          <a:p>
            <a:pPr algn="just">
              <a:lnSpc>
                <a:spcPts val="3359"/>
              </a:lnSpc>
            </a:pPr>
            <a:endParaRPr/>
          </a:p>
          <a:p>
            <a:pPr>
              <a:lnSpc>
                <a:spcPts val="3359"/>
              </a:lnSpc>
            </a:pPr>
            <a:endParaRPr/>
          </a:p>
          <a:p>
            <a:pPr>
              <a:lnSpc>
                <a:spcPts val="3359"/>
              </a:lnSpc>
            </a:pPr>
            <a:endParaRPr/>
          </a:p>
          <a:p>
            <a:pPr>
              <a:lnSpc>
                <a:spcPts val="3359"/>
              </a:lnSpc>
            </a:pPr>
            <a:endParaRPr/>
          </a:p>
          <a:p>
            <a:pPr>
              <a:lnSpc>
                <a:spcPts val="3359"/>
              </a:lnSpc>
            </a:pPr>
            <a:endParaRPr/>
          </a:p>
          <a:p>
            <a:pPr>
              <a:lnSpc>
                <a:spcPts val="3359"/>
              </a:lnSpc>
            </a:pPr>
            <a:endParaRPr/>
          </a:p>
        </p:txBody>
      </p:sp>
      <p:pic>
        <p:nvPicPr>
          <p:cNvPr id="7170" name="Picture 2" descr="C:\Users\Luminous\Downloads\Screenshot_2024-06-26-17-04-26-05_7373201e387992636fbf6ec0a1a2fb87.jpg"/>
          <p:cNvPicPr>
            <a:picLocks noChangeAspect="1" noChangeArrowheads="1"/>
          </p:cNvPicPr>
          <p:nvPr/>
        </p:nvPicPr>
        <p:blipFill>
          <a:blip r:embed="rId9"/>
          <a:srcRect/>
          <a:stretch>
            <a:fillRect/>
          </a:stretch>
        </p:blipFill>
        <p:spPr bwMode="auto">
          <a:xfrm>
            <a:off x="11506201" y="1638301"/>
            <a:ext cx="3810000" cy="7850668"/>
          </a:xfrm>
          <a:prstGeom prst="rect">
            <a:avLst/>
          </a:prstGeom>
          <a:noFill/>
        </p:spPr>
      </p:pic>
      <p:pic>
        <p:nvPicPr>
          <p:cNvPr id="9"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528160" y="874156"/>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207289" y="1296947"/>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3652898"/>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67937" y="4350029"/>
            <a:ext cx="5433789"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SIX</a:t>
            </a:r>
          </a:p>
        </p:txBody>
      </p:sp>
      <p:sp>
        <p:nvSpPr>
          <p:cNvPr id="8" name="TextBox 8"/>
          <p:cNvSpPr txBox="1"/>
          <p:nvPr/>
        </p:nvSpPr>
        <p:spPr>
          <a:xfrm>
            <a:off x="2142915" y="5145176"/>
            <a:ext cx="8208783" cy="41776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View Status Option - After updating the progress status details, the project photos will be visible in the Mobile App .</a:t>
            </a:r>
          </a:p>
          <a:p>
            <a:pPr algn="just">
              <a:lnSpc>
                <a:spcPts val="3359"/>
              </a:lnSpc>
            </a:pPr>
            <a:endParaRPr/>
          </a:p>
          <a:p>
            <a:pPr algn="just">
              <a:lnSpc>
                <a:spcPts val="3359"/>
              </a:lnSpc>
            </a:pPr>
            <a:endParaRPr/>
          </a:p>
          <a:p>
            <a:pPr algn="just">
              <a:lnSpc>
                <a:spcPts val="3359"/>
              </a:lnSpc>
            </a:pPr>
            <a:endParaRPr/>
          </a:p>
          <a:p>
            <a:pPr algn="just">
              <a:lnSpc>
                <a:spcPts val="3359"/>
              </a:lnSpc>
            </a:pPr>
            <a:endParaRPr/>
          </a:p>
          <a:p>
            <a:pPr algn="just">
              <a:lnSpc>
                <a:spcPts val="3359"/>
              </a:lnSpc>
            </a:pPr>
            <a:endParaRPr/>
          </a:p>
          <a:p>
            <a:pPr algn="just">
              <a:lnSpc>
                <a:spcPts val="3359"/>
              </a:lnSpc>
            </a:pPr>
            <a:endParaRPr/>
          </a:p>
          <a:p>
            <a:pPr algn="just">
              <a:lnSpc>
                <a:spcPts val="3359"/>
              </a:lnSpc>
            </a:pPr>
            <a:endParaRPr/>
          </a:p>
          <a:p>
            <a:pPr algn="just">
              <a:lnSpc>
                <a:spcPts val="3359"/>
              </a:lnSpc>
            </a:pPr>
            <a:endParaRPr/>
          </a:p>
        </p:txBody>
      </p:sp>
      <p:pic>
        <p:nvPicPr>
          <p:cNvPr id="3075" name="Picture 3"/>
          <p:cNvPicPr>
            <a:picLocks noChangeAspect="1" noChangeArrowheads="1"/>
          </p:cNvPicPr>
          <p:nvPr/>
        </p:nvPicPr>
        <p:blipFill>
          <a:blip r:embed="rId9"/>
          <a:srcRect/>
          <a:stretch>
            <a:fillRect/>
          </a:stretch>
        </p:blipFill>
        <p:spPr bwMode="auto">
          <a:xfrm>
            <a:off x="11201400" y="2019300"/>
            <a:ext cx="4467225" cy="7399337"/>
          </a:xfrm>
          <a:prstGeom prst="rect">
            <a:avLst/>
          </a:prstGeom>
          <a:noFill/>
          <a:ln w="9525">
            <a:noFill/>
            <a:miter lim="800000"/>
            <a:headEnd/>
            <a:tailEnd/>
          </a:ln>
          <a:effectLst/>
        </p:spPr>
      </p:pic>
      <p:pic>
        <p:nvPicPr>
          <p:cNvPr id="11"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2833229" y="5276945"/>
            <a:ext cx="2281399" cy="2652789"/>
          </a:xfrm>
          <a:custGeom>
            <a:avLst/>
            <a:gdLst/>
            <a:ahLst/>
            <a:cxnLst/>
            <a:rect l="l" t="t" r="r" b="b"/>
            <a:pathLst>
              <a:path w="2281399" h="2652789">
                <a:moveTo>
                  <a:pt x="0" y="0"/>
                </a:moveTo>
                <a:lnTo>
                  <a:pt x="2281399" y="0"/>
                </a:lnTo>
                <a:lnTo>
                  <a:pt x="2281399" y="2652790"/>
                </a:lnTo>
                <a:lnTo>
                  <a:pt x="0" y="265279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09157" y="7031075"/>
            <a:ext cx="2278083" cy="2652789"/>
          </a:xfrm>
          <a:custGeom>
            <a:avLst/>
            <a:gdLst/>
            <a:ahLst/>
            <a:cxnLst/>
            <a:rect l="l" t="t" r="r" b="b"/>
            <a:pathLst>
              <a:path w="2278083" h="2652789">
                <a:moveTo>
                  <a:pt x="0" y="0"/>
                </a:moveTo>
                <a:lnTo>
                  <a:pt x="2278083" y="0"/>
                </a:lnTo>
                <a:lnTo>
                  <a:pt x="2278083"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2146933"/>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89503" y="2818840"/>
            <a:ext cx="5433789"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SEVEN</a:t>
            </a:r>
          </a:p>
        </p:txBody>
      </p:sp>
      <p:sp>
        <p:nvSpPr>
          <p:cNvPr id="8" name="TextBox 8"/>
          <p:cNvSpPr txBox="1"/>
          <p:nvPr/>
        </p:nvSpPr>
        <p:spPr>
          <a:xfrm>
            <a:off x="2142915" y="3480435"/>
            <a:ext cx="12698350" cy="20821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Bold"/>
              </a:rPr>
              <a:t>Executing Agency Login: </a:t>
            </a:r>
            <a:r>
              <a:rPr lang="en-US" sz="2400">
                <a:solidFill>
                  <a:srgbClr val="FFFFFF"/>
                </a:solidFill>
                <a:latin typeface="Source Sans Pro"/>
              </a:rPr>
              <a:t>After the EAR submits the Progress Report using the Mobile App, the attached data appears on the Executing Agency login page by navigating to the "Progress of Work List" page.</a:t>
            </a:r>
          </a:p>
          <a:p>
            <a:pPr>
              <a:lnSpc>
                <a:spcPts val="3359"/>
              </a:lnSpc>
            </a:pPr>
            <a:endParaRPr/>
          </a:p>
          <a:p>
            <a:pPr algn="l">
              <a:lnSpc>
                <a:spcPts val="3359"/>
              </a:lnSpc>
            </a:pPr>
            <a:endParaRPr/>
          </a:p>
        </p:txBody>
      </p:sp>
      <p:pic>
        <p:nvPicPr>
          <p:cNvPr id="2050" name="Picture 2"/>
          <p:cNvPicPr>
            <a:picLocks noChangeAspect="1" noChangeArrowheads="1"/>
          </p:cNvPicPr>
          <p:nvPr/>
        </p:nvPicPr>
        <p:blipFill>
          <a:blip r:embed="rId9"/>
          <a:srcRect/>
          <a:stretch>
            <a:fillRect/>
          </a:stretch>
        </p:blipFill>
        <p:spPr bwMode="auto">
          <a:xfrm>
            <a:off x="2286000" y="5905500"/>
            <a:ext cx="12352337" cy="3457575"/>
          </a:xfrm>
          <a:prstGeom prst="rect">
            <a:avLst/>
          </a:prstGeom>
          <a:noFill/>
          <a:ln w="9525">
            <a:noFill/>
            <a:miter lim="800000"/>
            <a:headEnd/>
            <a:tailEnd/>
          </a:ln>
          <a:effectLst/>
        </p:spPr>
      </p:pic>
      <p:pic>
        <p:nvPicPr>
          <p:cNvPr id="10"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060180" y="5143500"/>
            <a:ext cx="2281399" cy="2652789"/>
          </a:xfrm>
          <a:custGeom>
            <a:avLst/>
            <a:gdLst/>
            <a:ahLst/>
            <a:cxnLst/>
            <a:rect l="l" t="t" r="r" b="b"/>
            <a:pathLst>
              <a:path w="2281399" h="2652789">
                <a:moveTo>
                  <a:pt x="0" y="0"/>
                </a:moveTo>
                <a:lnTo>
                  <a:pt x="2281398" y="0"/>
                </a:lnTo>
                <a:lnTo>
                  <a:pt x="2281398"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889503" y="7354738"/>
            <a:ext cx="2278083" cy="2652789"/>
          </a:xfrm>
          <a:custGeom>
            <a:avLst/>
            <a:gdLst/>
            <a:ahLst/>
            <a:cxnLst/>
            <a:rect l="l" t="t" r="r" b="b"/>
            <a:pathLst>
              <a:path w="2278083" h="2652789">
                <a:moveTo>
                  <a:pt x="0" y="0"/>
                </a:moveTo>
                <a:lnTo>
                  <a:pt x="2278083" y="0"/>
                </a:lnTo>
                <a:lnTo>
                  <a:pt x="2278083"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1995971"/>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89503" y="2689073"/>
            <a:ext cx="5433789"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EIGHT</a:t>
            </a:r>
          </a:p>
        </p:txBody>
      </p:sp>
      <p:sp>
        <p:nvSpPr>
          <p:cNvPr id="8" name="TextBox 8"/>
          <p:cNvSpPr txBox="1"/>
          <p:nvPr/>
        </p:nvSpPr>
        <p:spPr>
          <a:xfrm>
            <a:off x="2142915" y="3329473"/>
            <a:ext cx="13057964" cy="29203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The Executing Agency approves the Progress report submitted by the EA Representative by updating the Financial Amount spent so far and the Bill Voucher copy upload. Once approved, the details of the photos will be seen on the Project Details page.</a:t>
            </a:r>
          </a:p>
          <a:p>
            <a:pPr>
              <a:lnSpc>
                <a:spcPts val="3359"/>
              </a:lnSpc>
            </a:pPr>
            <a:endParaRPr/>
          </a:p>
          <a:p>
            <a:pPr>
              <a:lnSpc>
                <a:spcPts val="3359"/>
              </a:lnSpc>
            </a:pPr>
            <a:endParaRPr/>
          </a:p>
          <a:p>
            <a:pPr>
              <a:lnSpc>
                <a:spcPts val="3359"/>
              </a:lnSpc>
            </a:pPr>
            <a:endParaRPr/>
          </a:p>
          <a:p>
            <a:pPr algn="l">
              <a:lnSpc>
                <a:spcPts val="3359"/>
              </a:lnSpc>
            </a:pPr>
            <a:endParaRPr/>
          </a:p>
        </p:txBody>
      </p:sp>
      <p:pic>
        <p:nvPicPr>
          <p:cNvPr id="4098" name="Picture 2"/>
          <p:cNvPicPr>
            <a:picLocks noChangeAspect="1" noChangeArrowheads="1"/>
          </p:cNvPicPr>
          <p:nvPr/>
        </p:nvPicPr>
        <p:blipFill>
          <a:blip r:embed="rId9"/>
          <a:srcRect/>
          <a:stretch>
            <a:fillRect/>
          </a:stretch>
        </p:blipFill>
        <p:spPr bwMode="auto">
          <a:xfrm>
            <a:off x="2743200" y="5448300"/>
            <a:ext cx="12304713" cy="455295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5683110" y="6275717"/>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21771" y="6605511"/>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577327" y="3087704"/>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TextBox 6"/>
          <p:cNvSpPr txBox="1"/>
          <p:nvPr/>
        </p:nvSpPr>
        <p:spPr>
          <a:xfrm>
            <a:off x="4579823" y="1241299"/>
            <a:ext cx="9106161" cy="1639295"/>
          </a:xfrm>
          <a:prstGeom prst="rect">
            <a:avLst/>
          </a:prstGeom>
        </p:spPr>
        <p:txBody>
          <a:bodyPr lIns="0" tIns="0" rIns="0" bIns="0" rtlCol="0" anchor="t">
            <a:spAutoFit/>
          </a:bodyPr>
          <a:lstStyle/>
          <a:p>
            <a:pPr algn="ctr">
              <a:lnSpc>
                <a:spcPts val="6156"/>
              </a:lnSpc>
            </a:pPr>
            <a:r>
              <a:rPr lang="en-US" sz="5700">
                <a:solidFill>
                  <a:srgbClr val="FFFFFF"/>
                </a:solidFill>
                <a:latin typeface="Blogger Bold"/>
              </a:rPr>
              <a:t>CONCLUSION OF</a:t>
            </a:r>
          </a:p>
          <a:p>
            <a:pPr algn="ctr">
              <a:lnSpc>
                <a:spcPts val="6156"/>
              </a:lnSpc>
            </a:pPr>
            <a:r>
              <a:rPr lang="en-US" sz="5700">
                <a:solidFill>
                  <a:srgbClr val="FFFFFF"/>
                </a:solidFill>
                <a:latin typeface="Blogger Bold"/>
              </a:rPr>
              <a:t>THIS PROJECT APP</a:t>
            </a:r>
          </a:p>
        </p:txBody>
      </p:sp>
      <p:sp>
        <p:nvSpPr>
          <p:cNvPr id="7" name="TextBox 7"/>
          <p:cNvSpPr txBox="1"/>
          <p:nvPr/>
        </p:nvSpPr>
        <p:spPr>
          <a:xfrm>
            <a:off x="1197743" y="4170444"/>
            <a:ext cx="13260342" cy="75304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FFFFFF"/>
                </a:solidFill>
                <a:latin typeface="Source Sans Pro"/>
              </a:rPr>
              <a:t>It is useful for the Executing Agency Representatives to access and capture image.</a:t>
            </a:r>
          </a:p>
          <a:p>
            <a:pPr>
              <a:lnSpc>
                <a:spcPts val="3359"/>
              </a:lnSpc>
            </a:pPr>
            <a:endParaRPr/>
          </a:p>
          <a:p>
            <a:pPr marL="518160" lvl="1" indent="-259080">
              <a:lnSpc>
                <a:spcPts val="3359"/>
              </a:lnSpc>
              <a:buFont typeface="Arial"/>
              <a:buChar char="•"/>
            </a:pPr>
            <a:r>
              <a:rPr lang="en-US" sz="2400">
                <a:solidFill>
                  <a:srgbClr val="FFFFFF"/>
                </a:solidFill>
                <a:latin typeface="Source Sans Pro"/>
              </a:rPr>
              <a:t>Geo location facility for accurate position of the place.</a:t>
            </a:r>
          </a:p>
          <a:p>
            <a:pPr>
              <a:lnSpc>
                <a:spcPts val="3359"/>
              </a:lnSpc>
            </a:pPr>
            <a:endParaRPr/>
          </a:p>
          <a:p>
            <a:pPr marL="518160" lvl="1" indent="-259080">
              <a:lnSpc>
                <a:spcPts val="3359"/>
              </a:lnSpc>
              <a:buFont typeface="Arial"/>
              <a:buChar char="•"/>
            </a:pPr>
            <a:r>
              <a:rPr lang="en-US" sz="2400">
                <a:solidFill>
                  <a:srgbClr val="FFFFFF"/>
                </a:solidFill>
                <a:latin typeface="Source Sans Pro"/>
              </a:rPr>
              <a:t>The Executing Agency can monitor and approve the exact information.</a:t>
            </a:r>
          </a:p>
          <a:p>
            <a:pPr>
              <a:lnSpc>
                <a:spcPts val="3359"/>
              </a:lnSpc>
            </a:pPr>
            <a:endParaRPr/>
          </a:p>
          <a:p>
            <a:pPr marL="518160" lvl="1" indent="-259080">
              <a:lnSpc>
                <a:spcPts val="3359"/>
              </a:lnSpc>
              <a:buFont typeface="Arial"/>
              <a:buChar char="•"/>
            </a:pPr>
            <a:r>
              <a:rPr lang="en-US" sz="2400">
                <a:solidFill>
                  <a:srgbClr val="FFFFFF"/>
                </a:solidFill>
                <a:latin typeface="Source Sans Pro"/>
              </a:rPr>
              <a:t>The Progress report data will be viewed by the State and District Users.</a:t>
            </a:r>
          </a:p>
          <a:p>
            <a:pPr>
              <a:lnSpc>
                <a:spcPts val="3359"/>
              </a:lnSpc>
            </a:pPr>
            <a:endParaRPr/>
          </a:p>
          <a:p>
            <a:pPr marL="518160" lvl="1" indent="-259080">
              <a:lnSpc>
                <a:spcPts val="3359"/>
              </a:lnSpc>
              <a:buFont typeface="Arial"/>
              <a:buChar char="•"/>
            </a:pPr>
            <a:r>
              <a:rPr lang="en-US" sz="2400">
                <a:solidFill>
                  <a:srgbClr val="FFFFFF"/>
                </a:solidFill>
                <a:latin typeface="Source Sans Pro"/>
              </a:rPr>
              <a:t>Offline mode of photo capturing and deferred synchronization. </a:t>
            </a:r>
          </a:p>
          <a:p>
            <a:pPr>
              <a:lnSpc>
                <a:spcPts val="3359"/>
              </a:lnSpc>
            </a:pPr>
            <a:endParaRPr/>
          </a:p>
          <a:p>
            <a:pPr>
              <a:lnSpc>
                <a:spcPts val="3359"/>
              </a:lnSpc>
            </a:pPr>
            <a:endParaRPr/>
          </a:p>
          <a:p>
            <a:pPr>
              <a:lnSpc>
                <a:spcPts val="3359"/>
              </a:lnSpc>
            </a:pPr>
            <a:endParaRPr/>
          </a:p>
          <a:p>
            <a:pPr>
              <a:lnSpc>
                <a:spcPts val="3359"/>
              </a:lnSpc>
            </a:pPr>
            <a:endParaRPr/>
          </a:p>
          <a:p>
            <a:pPr>
              <a:lnSpc>
                <a:spcPts val="3359"/>
              </a:lnSpc>
            </a:pPr>
            <a:endParaRPr/>
          </a:p>
          <a:p>
            <a:pPr>
              <a:lnSpc>
                <a:spcPts val="3359"/>
              </a:lnSpc>
            </a:pPr>
            <a:endParaRPr/>
          </a:p>
          <a:p>
            <a:pPr>
              <a:lnSpc>
                <a:spcPts val="3359"/>
              </a:lnSpc>
            </a:pPr>
            <a:endParaRPr/>
          </a:p>
          <a:p>
            <a:pPr>
              <a:lnSpc>
                <a:spcPts val="3359"/>
              </a:lnSpc>
            </a:pPr>
            <a:endParaRPr/>
          </a:p>
          <a:p>
            <a:pPr>
              <a:lnSpc>
                <a:spcPts val="3359"/>
              </a:lnSpc>
            </a:pPr>
            <a:endParaRPr/>
          </a:p>
        </p:txBody>
      </p:sp>
      <p:pic>
        <p:nvPicPr>
          <p:cNvPr id="8" name="Picture 2" descr="C:\Users\Luminous\Desktop\logo.png"/>
          <p:cNvPicPr>
            <a:picLocks noChangeAspect="1" noChangeArrowheads="1"/>
          </p:cNvPicPr>
          <p:nvPr/>
        </p:nvPicPr>
        <p:blipFill>
          <a:blip r:embed="rId9" cstate="print"/>
          <a:srcRect/>
          <a:stretch>
            <a:fillRect/>
          </a:stretch>
        </p:blipFill>
        <p:spPr bwMode="auto">
          <a:xfrm>
            <a:off x="381000" y="647700"/>
            <a:ext cx="2184273" cy="10668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8490559" y="3816442"/>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7859327" y="5924561"/>
            <a:ext cx="2935969" cy="2935969"/>
          </a:xfrm>
          <a:custGeom>
            <a:avLst/>
            <a:gdLst/>
            <a:ahLst/>
            <a:cxnLst/>
            <a:rect l="l" t="t" r="r" b="b"/>
            <a:pathLst>
              <a:path w="2935969" h="2935969">
                <a:moveTo>
                  <a:pt x="0" y="0"/>
                </a:moveTo>
                <a:lnTo>
                  <a:pt x="2935969" y="0"/>
                </a:lnTo>
                <a:lnTo>
                  <a:pt x="2935969" y="2935969"/>
                </a:lnTo>
                <a:lnTo>
                  <a:pt x="0" y="2935969"/>
                </a:lnTo>
                <a:lnTo>
                  <a:pt x="0" y="0"/>
                </a:lnTo>
                <a:close/>
              </a:path>
            </a:pathLst>
          </a:custGeom>
          <a:blipFill>
            <a:blip r:embed="rId5"/>
            <a:stretch>
              <a:fillRect/>
            </a:stretch>
          </a:blipFill>
        </p:spPr>
      </p:sp>
      <p:sp>
        <p:nvSpPr>
          <p:cNvPr id="5" name="TextBox 5"/>
          <p:cNvSpPr txBox="1"/>
          <p:nvPr/>
        </p:nvSpPr>
        <p:spPr>
          <a:xfrm>
            <a:off x="4279724" y="2323265"/>
            <a:ext cx="10643974" cy="1076750"/>
          </a:xfrm>
          <a:prstGeom prst="rect">
            <a:avLst/>
          </a:prstGeom>
        </p:spPr>
        <p:txBody>
          <a:bodyPr lIns="0" tIns="0" rIns="0" bIns="0" rtlCol="0" anchor="t">
            <a:spAutoFit/>
          </a:bodyPr>
          <a:lstStyle/>
          <a:p>
            <a:pPr>
              <a:lnSpc>
                <a:spcPts val="7632"/>
              </a:lnSpc>
            </a:pPr>
            <a:r>
              <a:rPr lang="en-US" sz="7066">
                <a:solidFill>
                  <a:srgbClr val="FFFFFF"/>
                </a:solidFill>
                <a:latin typeface="Blogger Bold"/>
              </a:rPr>
              <a:t>THANKS FOR WATCHING</a:t>
            </a:r>
          </a:p>
        </p:txBody>
      </p:sp>
      <p:sp>
        <p:nvSpPr>
          <p:cNvPr id="6" name="TextBox 6"/>
          <p:cNvSpPr txBox="1"/>
          <p:nvPr/>
        </p:nvSpPr>
        <p:spPr>
          <a:xfrm>
            <a:off x="2303211" y="4456180"/>
            <a:ext cx="13681579" cy="859028"/>
          </a:xfrm>
          <a:prstGeom prst="rect">
            <a:avLst/>
          </a:prstGeom>
        </p:spPr>
        <p:txBody>
          <a:bodyPr lIns="0" tIns="0" rIns="0" bIns="0" rtlCol="0" anchor="t">
            <a:spAutoFit/>
          </a:bodyPr>
          <a:lstStyle/>
          <a:p>
            <a:pPr algn="ctr">
              <a:lnSpc>
                <a:spcPts val="3919"/>
              </a:lnSpc>
            </a:pPr>
            <a:r>
              <a:rPr lang="en-US" sz="2799">
                <a:solidFill>
                  <a:srgbClr val="B60606"/>
                </a:solidFill>
                <a:latin typeface="Source Sans Pro Bold"/>
              </a:rPr>
              <a:t>CMSA MOBILE APP FOR P&amp;C DEPARTMENT, GOVERNMENT OF ODISHA.</a:t>
            </a:r>
          </a:p>
          <a:p>
            <a:pPr>
              <a:lnSpc>
                <a:spcPts val="2592"/>
              </a:lnSpc>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9730948" y="2280029"/>
            <a:ext cx="2921847" cy="3397497"/>
          </a:xfrm>
          <a:custGeom>
            <a:avLst/>
            <a:gdLst/>
            <a:ahLst/>
            <a:cxnLst/>
            <a:rect l="l" t="t" r="r" b="b"/>
            <a:pathLst>
              <a:path w="2921847" h="3397497">
                <a:moveTo>
                  <a:pt x="0" y="0"/>
                </a:moveTo>
                <a:lnTo>
                  <a:pt x="2921847" y="0"/>
                </a:lnTo>
                <a:lnTo>
                  <a:pt x="2921847" y="3397497"/>
                </a:lnTo>
                <a:lnTo>
                  <a:pt x="0" y="3397497"/>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555956" y="3196164"/>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588052" y="5013784"/>
            <a:ext cx="602962" cy="386649"/>
          </a:xfrm>
          <a:custGeom>
            <a:avLst/>
            <a:gdLst/>
            <a:ahLst/>
            <a:cxnLst/>
            <a:rect l="l" t="t" r="r" b="b"/>
            <a:pathLst>
              <a:path w="602962" h="386649">
                <a:moveTo>
                  <a:pt x="0" y="0"/>
                </a:moveTo>
                <a:lnTo>
                  <a:pt x="602962" y="0"/>
                </a:lnTo>
                <a:lnTo>
                  <a:pt x="602962" y="386649"/>
                </a:lnTo>
                <a:lnTo>
                  <a:pt x="0" y="386649"/>
                </a:lnTo>
                <a:lnTo>
                  <a:pt x="0" y="0"/>
                </a:lnTo>
                <a:close/>
              </a:path>
            </a:pathLst>
          </a:custGeom>
          <a:blipFill>
            <a:blip r:embed="rId7" cstate="print">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2668200" y="8252872"/>
            <a:ext cx="522814" cy="607923"/>
          </a:xfrm>
          <a:custGeom>
            <a:avLst/>
            <a:gdLst/>
            <a:ahLst/>
            <a:cxnLst/>
            <a:rect l="l" t="t" r="r" b="b"/>
            <a:pathLst>
              <a:path w="522814" h="607923">
                <a:moveTo>
                  <a:pt x="0" y="0"/>
                </a:moveTo>
                <a:lnTo>
                  <a:pt x="522814" y="0"/>
                </a:lnTo>
                <a:lnTo>
                  <a:pt x="522814" y="607923"/>
                </a:lnTo>
                <a:lnTo>
                  <a:pt x="0" y="60792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2667534" y="6010033"/>
            <a:ext cx="488573" cy="488573"/>
          </a:xfrm>
          <a:custGeom>
            <a:avLst/>
            <a:gdLst/>
            <a:ahLst/>
            <a:cxnLst/>
            <a:rect l="l" t="t" r="r" b="b"/>
            <a:pathLst>
              <a:path w="488573" h="488573">
                <a:moveTo>
                  <a:pt x="0" y="0"/>
                </a:moveTo>
                <a:lnTo>
                  <a:pt x="488573" y="0"/>
                </a:lnTo>
                <a:lnTo>
                  <a:pt x="488573" y="488573"/>
                </a:lnTo>
                <a:lnTo>
                  <a:pt x="0" y="4885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2645247" y="7156205"/>
            <a:ext cx="533149" cy="533149"/>
          </a:xfrm>
          <a:custGeom>
            <a:avLst/>
            <a:gdLst/>
            <a:ahLst/>
            <a:cxnLst/>
            <a:rect l="l" t="t" r="r" b="b"/>
            <a:pathLst>
              <a:path w="533149" h="533149">
                <a:moveTo>
                  <a:pt x="0" y="0"/>
                </a:moveTo>
                <a:lnTo>
                  <a:pt x="533148" y="0"/>
                </a:lnTo>
                <a:lnTo>
                  <a:pt x="533148" y="533149"/>
                </a:lnTo>
                <a:lnTo>
                  <a:pt x="0" y="53314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a:off x="15150148" y="5207109"/>
            <a:ext cx="2917600" cy="3397497"/>
          </a:xfrm>
          <a:custGeom>
            <a:avLst/>
            <a:gdLst/>
            <a:ahLst/>
            <a:cxnLst/>
            <a:rect l="l" t="t" r="r" b="b"/>
            <a:pathLst>
              <a:path w="2917600" h="3397497">
                <a:moveTo>
                  <a:pt x="0" y="0"/>
                </a:moveTo>
                <a:lnTo>
                  <a:pt x="2917600" y="0"/>
                </a:lnTo>
                <a:lnTo>
                  <a:pt x="2917600" y="3397496"/>
                </a:lnTo>
                <a:lnTo>
                  <a:pt x="0" y="339749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0" name="Group 10"/>
          <p:cNvGrpSpPr/>
          <p:nvPr/>
        </p:nvGrpSpPr>
        <p:grpSpPr>
          <a:xfrm>
            <a:off x="11191871" y="2699482"/>
            <a:ext cx="5564024" cy="5564024"/>
            <a:chOff x="0" y="0"/>
            <a:chExt cx="812800" cy="812800"/>
          </a:xfrm>
        </p:grpSpPr>
        <p:sp>
          <p:nvSpPr>
            <p:cNvPr id="11" name="Freeform 11"/>
            <p:cNvSpPr/>
            <p:nvPr/>
          </p:nvSpPr>
          <p:spPr>
            <a:xfrm>
              <a:off x="0" y="0"/>
              <a:ext cx="812800" cy="812800"/>
            </a:xfrm>
            <a:custGeom>
              <a:avLst/>
              <a:gdLst/>
              <a:ahLst/>
              <a:cxnLst/>
              <a:rect l="l" t="t" r="r" b="b"/>
              <a:pathLst>
                <a:path w="812800" h="812800">
                  <a:moveTo>
                    <a:pt x="32003" y="0"/>
                  </a:moveTo>
                  <a:lnTo>
                    <a:pt x="780797" y="0"/>
                  </a:lnTo>
                  <a:cubicBezTo>
                    <a:pt x="789285" y="0"/>
                    <a:pt x="797425" y="3372"/>
                    <a:pt x="803427" y="9373"/>
                  </a:cubicBezTo>
                  <a:cubicBezTo>
                    <a:pt x="809428" y="15375"/>
                    <a:pt x="812800" y="23515"/>
                    <a:pt x="812800" y="32003"/>
                  </a:cubicBezTo>
                  <a:lnTo>
                    <a:pt x="812800" y="780797"/>
                  </a:lnTo>
                  <a:cubicBezTo>
                    <a:pt x="812800" y="789285"/>
                    <a:pt x="809428" y="797425"/>
                    <a:pt x="803427" y="803427"/>
                  </a:cubicBezTo>
                  <a:cubicBezTo>
                    <a:pt x="797425" y="809428"/>
                    <a:pt x="789285" y="812800"/>
                    <a:pt x="780797" y="812800"/>
                  </a:cubicBezTo>
                  <a:lnTo>
                    <a:pt x="32003" y="812800"/>
                  </a:lnTo>
                  <a:cubicBezTo>
                    <a:pt x="23515" y="812800"/>
                    <a:pt x="15375" y="809428"/>
                    <a:pt x="9373" y="803427"/>
                  </a:cubicBezTo>
                  <a:cubicBezTo>
                    <a:pt x="3372" y="797425"/>
                    <a:pt x="0" y="789285"/>
                    <a:pt x="0" y="780797"/>
                  </a:cubicBezTo>
                  <a:lnTo>
                    <a:pt x="0" y="32003"/>
                  </a:lnTo>
                  <a:cubicBezTo>
                    <a:pt x="0" y="23515"/>
                    <a:pt x="3372" y="15375"/>
                    <a:pt x="9373" y="9373"/>
                  </a:cubicBezTo>
                  <a:cubicBezTo>
                    <a:pt x="15375" y="3372"/>
                    <a:pt x="23515" y="0"/>
                    <a:pt x="32003" y="0"/>
                  </a:cubicBezTo>
                  <a:close/>
                </a:path>
              </a:pathLst>
            </a:custGeom>
            <a:blipFill>
              <a:blip r:embed="rId17"/>
              <a:stretch>
                <a:fillRect t="-214" b="-214"/>
              </a:stretch>
            </a:blipFill>
          </p:spPr>
        </p:sp>
      </p:grpSp>
      <p:sp>
        <p:nvSpPr>
          <p:cNvPr id="12" name="TextBox 12"/>
          <p:cNvSpPr txBox="1"/>
          <p:nvPr/>
        </p:nvSpPr>
        <p:spPr>
          <a:xfrm>
            <a:off x="2414215" y="1051807"/>
            <a:ext cx="7036584" cy="1639295"/>
          </a:xfrm>
          <a:prstGeom prst="rect">
            <a:avLst/>
          </a:prstGeom>
        </p:spPr>
        <p:txBody>
          <a:bodyPr lIns="0" tIns="0" rIns="0" bIns="0" rtlCol="0" anchor="t">
            <a:spAutoFit/>
          </a:bodyPr>
          <a:lstStyle/>
          <a:p>
            <a:pPr>
              <a:lnSpc>
                <a:spcPts val="6156"/>
              </a:lnSpc>
            </a:pPr>
            <a:r>
              <a:rPr lang="en-US" sz="5700">
                <a:solidFill>
                  <a:srgbClr val="FFFFFF"/>
                </a:solidFill>
                <a:latin typeface="Blogger Bold"/>
              </a:rPr>
              <a:t>NEED MORE INFO ?</a:t>
            </a:r>
          </a:p>
          <a:p>
            <a:pPr>
              <a:lnSpc>
                <a:spcPts val="6156"/>
              </a:lnSpc>
            </a:pPr>
            <a:r>
              <a:rPr lang="en-US" sz="5700">
                <a:solidFill>
                  <a:srgbClr val="FFFFFF"/>
                </a:solidFill>
                <a:latin typeface="Blogger Bold"/>
              </a:rPr>
              <a:t>CONTACT US</a:t>
            </a:r>
          </a:p>
        </p:txBody>
      </p:sp>
      <p:sp>
        <p:nvSpPr>
          <p:cNvPr id="13" name="TextBox 13"/>
          <p:cNvSpPr txBox="1"/>
          <p:nvPr/>
        </p:nvSpPr>
        <p:spPr>
          <a:xfrm>
            <a:off x="3471222" y="5091681"/>
            <a:ext cx="4047733" cy="308752"/>
          </a:xfrm>
          <a:prstGeom prst="rect">
            <a:avLst/>
          </a:prstGeom>
        </p:spPr>
        <p:txBody>
          <a:bodyPr lIns="0" tIns="0" rIns="0" bIns="0" rtlCol="0" anchor="t">
            <a:spAutoFit/>
          </a:bodyPr>
          <a:lstStyle/>
          <a:p>
            <a:pPr algn="just">
              <a:lnSpc>
                <a:spcPts val="2301"/>
              </a:lnSpc>
            </a:pPr>
            <a:r>
              <a:rPr lang="en-US" sz="2256">
                <a:solidFill>
                  <a:srgbClr val="FFFFFF"/>
                </a:solidFill>
                <a:latin typeface="Fredoka"/>
              </a:rPr>
              <a:t>info@lipl.in</a:t>
            </a:r>
          </a:p>
        </p:txBody>
      </p:sp>
      <p:sp>
        <p:nvSpPr>
          <p:cNvPr id="14" name="TextBox 14"/>
          <p:cNvSpPr txBox="1"/>
          <p:nvPr/>
        </p:nvSpPr>
        <p:spPr>
          <a:xfrm>
            <a:off x="3471222" y="6189854"/>
            <a:ext cx="2450056" cy="308752"/>
          </a:xfrm>
          <a:prstGeom prst="rect">
            <a:avLst/>
          </a:prstGeom>
        </p:spPr>
        <p:txBody>
          <a:bodyPr lIns="0" tIns="0" rIns="0" bIns="0" rtlCol="0" anchor="t">
            <a:spAutoFit/>
          </a:bodyPr>
          <a:lstStyle/>
          <a:p>
            <a:pPr algn="just">
              <a:lnSpc>
                <a:spcPts val="2301"/>
              </a:lnSpc>
            </a:pPr>
            <a:r>
              <a:rPr lang="en-US" sz="2256">
                <a:solidFill>
                  <a:srgbClr val="FFFFFF"/>
                </a:solidFill>
                <a:latin typeface="Fredoka"/>
              </a:rPr>
              <a:t>+916742304010</a:t>
            </a:r>
          </a:p>
        </p:txBody>
      </p:sp>
      <p:sp>
        <p:nvSpPr>
          <p:cNvPr id="15" name="TextBox 15"/>
          <p:cNvSpPr txBox="1"/>
          <p:nvPr/>
        </p:nvSpPr>
        <p:spPr>
          <a:xfrm>
            <a:off x="3471222" y="8292081"/>
            <a:ext cx="4036504" cy="1166002"/>
          </a:xfrm>
          <a:prstGeom prst="rect">
            <a:avLst/>
          </a:prstGeom>
        </p:spPr>
        <p:txBody>
          <a:bodyPr lIns="0" tIns="0" rIns="0" bIns="0" rtlCol="0" anchor="t">
            <a:spAutoFit/>
          </a:bodyPr>
          <a:lstStyle/>
          <a:p>
            <a:pPr>
              <a:lnSpc>
                <a:spcPts val="2301"/>
              </a:lnSpc>
            </a:pPr>
            <a:r>
              <a:rPr lang="en-US" sz="2256">
                <a:solidFill>
                  <a:srgbClr val="FFFFFF"/>
                </a:solidFill>
                <a:latin typeface="Fredoka"/>
              </a:rPr>
              <a:t>DCB 615/616/617, 6th Floor, DLF Cyber City, Bhubaneswar-751024, Odisha, India.</a:t>
            </a:r>
          </a:p>
        </p:txBody>
      </p:sp>
      <p:sp>
        <p:nvSpPr>
          <p:cNvPr id="16" name="TextBox 16"/>
          <p:cNvSpPr txBox="1"/>
          <p:nvPr/>
        </p:nvSpPr>
        <p:spPr>
          <a:xfrm>
            <a:off x="3482451" y="7289181"/>
            <a:ext cx="4694483" cy="308752"/>
          </a:xfrm>
          <a:prstGeom prst="rect">
            <a:avLst/>
          </a:prstGeom>
        </p:spPr>
        <p:txBody>
          <a:bodyPr lIns="0" tIns="0" rIns="0" bIns="0" rtlCol="0" anchor="t">
            <a:spAutoFit/>
          </a:bodyPr>
          <a:lstStyle/>
          <a:p>
            <a:pPr algn="just">
              <a:lnSpc>
                <a:spcPts val="2301"/>
              </a:lnSpc>
            </a:pPr>
            <a:r>
              <a:rPr lang="en-US" sz="2256">
                <a:solidFill>
                  <a:srgbClr val="FFFFFF"/>
                </a:solidFill>
                <a:latin typeface="Fredoka"/>
              </a:rPr>
              <a:t>https://luminousinfoways.com</a:t>
            </a:r>
          </a:p>
        </p:txBody>
      </p:sp>
      <p:sp>
        <p:nvSpPr>
          <p:cNvPr id="17" name="TextBox 17"/>
          <p:cNvSpPr txBox="1"/>
          <p:nvPr/>
        </p:nvSpPr>
        <p:spPr>
          <a:xfrm>
            <a:off x="2555956" y="3978777"/>
            <a:ext cx="2588388" cy="423672"/>
          </a:xfrm>
          <a:prstGeom prst="rect">
            <a:avLst/>
          </a:prstGeom>
        </p:spPr>
        <p:txBody>
          <a:bodyPr lIns="0" tIns="0" rIns="0" bIns="0" rtlCol="0" anchor="t">
            <a:spAutoFit/>
          </a:bodyPr>
          <a:lstStyle/>
          <a:p>
            <a:pPr>
              <a:lnSpc>
                <a:spcPts val="3023"/>
              </a:lnSpc>
            </a:pPr>
            <a:r>
              <a:rPr lang="en-US" sz="2799">
                <a:solidFill>
                  <a:srgbClr val="B60606"/>
                </a:solidFill>
                <a:latin typeface="Blogger Bold"/>
              </a:rPr>
              <a:t>CONTACT 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709568" y="3891762"/>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1690518" y="2045203"/>
            <a:ext cx="6490517" cy="1639295"/>
          </a:xfrm>
          <a:prstGeom prst="rect">
            <a:avLst/>
          </a:prstGeom>
        </p:spPr>
        <p:txBody>
          <a:bodyPr lIns="0" tIns="0" rIns="0" bIns="0" rtlCol="0" anchor="t">
            <a:spAutoFit/>
          </a:bodyPr>
          <a:lstStyle/>
          <a:p>
            <a:pPr>
              <a:lnSpc>
                <a:spcPts val="6156"/>
              </a:lnSpc>
            </a:pPr>
            <a:r>
              <a:rPr lang="en-US" sz="5700" dirty="0">
                <a:solidFill>
                  <a:srgbClr val="FFFFFF"/>
                </a:solidFill>
                <a:latin typeface="Blogger Bold"/>
              </a:rPr>
              <a:t>CONTENT LIST</a:t>
            </a:r>
          </a:p>
          <a:p>
            <a:pPr>
              <a:lnSpc>
                <a:spcPts val="6156"/>
              </a:lnSpc>
            </a:pPr>
            <a:r>
              <a:rPr lang="en-US" sz="5700" dirty="0">
                <a:solidFill>
                  <a:srgbClr val="FFFFFF"/>
                </a:solidFill>
                <a:latin typeface="Blogger Bold"/>
              </a:rPr>
              <a:t>PRESENTATION</a:t>
            </a:r>
          </a:p>
        </p:txBody>
      </p:sp>
      <p:sp>
        <p:nvSpPr>
          <p:cNvPr id="5" name="TextBox 5"/>
          <p:cNvSpPr txBox="1"/>
          <p:nvPr/>
        </p:nvSpPr>
        <p:spPr>
          <a:xfrm>
            <a:off x="1690518" y="5883701"/>
            <a:ext cx="2703699" cy="804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APPLICATION SHOWCASE</a:t>
            </a:r>
          </a:p>
        </p:txBody>
      </p:sp>
      <p:sp>
        <p:nvSpPr>
          <p:cNvPr id="6" name="TextBox 6"/>
          <p:cNvSpPr txBox="1"/>
          <p:nvPr/>
        </p:nvSpPr>
        <p:spPr>
          <a:xfrm>
            <a:off x="1690518" y="4663894"/>
            <a:ext cx="2703699" cy="1320632"/>
          </a:xfrm>
          <a:prstGeom prst="rect">
            <a:avLst/>
          </a:prstGeom>
        </p:spPr>
        <p:txBody>
          <a:bodyPr lIns="0" tIns="0" rIns="0" bIns="0" rtlCol="0" anchor="t">
            <a:spAutoFit/>
          </a:bodyPr>
          <a:lstStyle/>
          <a:p>
            <a:pPr>
              <a:lnSpc>
                <a:spcPts val="9562"/>
              </a:lnSpc>
            </a:pPr>
            <a:r>
              <a:rPr lang="en-US" sz="8853">
                <a:solidFill>
                  <a:srgbClr val="B60606"/>
                </a:solidFill>
                <a:latin typeface="Blogger Bold"/>
              </a:rPr>
              <a:t>01.</a:t>
            </a:r>
          </a:p>
        </p:txBody>
      </p:sp>
      <p:sp>
        <p:nvSpPr>
          <p:cNvPr id="7" name="TextBox 7"/>
          <p:cNvSpPr txBox="1"/>
          <p:nvPr/>
        </p:nvSpPr>
        <p:spPr>
          <a:xfrm>
            <a:off x="4635950" y="5883701"/>
            <a:ext cx="2334835" cy="804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INTRODUCING APP</a:t>
            </a:r>
          </a:p>
        </p:txBody>
      </p:sp>
      <p:sp>
        <p:nvSpPr>
          <p:cNvPr id="8" name="TextBox 8"/>
          <p:cNvSpPr txBox="1"/>
          <p:nvPr/>
        </p:nvSpPr>
        <p:spPr>
          <a:xfrm>
            <a:off x="4635950" y="4563069"/>
            <a:ext cx="2527441" cy="1320632"/>
          </a:xfrm>
          <a:prstGeom prst="rect">
            <a:avLst/>
          </a:prstGeom>
        </p:spPr>
        <p:txBody>
          <a:bodyPr lIns="0" tIns="0" rIns="0" bIns="0" rtlCol="0" anchor="t">
            <a:spAutoFit/>
          </a:bodyPr>
          <a:lstStyle/>
          <a:p>
            <a:pPr>
              <a:lnSpc>
                <a:spcPts val="9562"/>
              </a:lnSpc>
            </a:pPr>
            <a:r>
              <a:rPr lang="en-US" sz="8853">
                <a:solidFill>
                  <a:srgbClr val="B60606"/>
                </a:solidFill>
                <a:latin typeface="Blogger Bold"/>
              </a:rPr>
              <a:t>02.</a:t>
            </a:r>
          </a:p>
        </p:txBody>
      </p:sp>
      <p:sp>
        <p:nvSpPr>
          <p:cNvPr id="9" name="TextBox 9"/>
          <p:cNvSpPr txBox="1"/>
          <p:nvPr/>
        </p:nvSpPr>
        <p:spPr>
          <a:xfrm>
            <a:off x="8181035" y="5883701"/>
            <a:ext cx="2438201" cy="1185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PURPOSE OF MAKING THIS APP</a:t>
            </a:r>
          </a:p>
        </p:txBody>
      </p:sp>
      <p:sp>
        <p:nvSpPr>
          <p:cNvPr id="10" name="TextBox 10"/>
          <p:cNvSpPr txBox="1"/>
          <p:nvPr/>
        </p:nvSpPr>
        <p:spPr>
          <a:xfrm>
            <a:off x="8016479" y="4563069"/>
            <a:ext cx="2255042" cy="1320632"/>
          </a:xfrm>
          <a:prstGeom prst="rect">
            <a:avLst/>
          </a:prstGeom>
        </p:spPr>
        <p:txBody>
          <a:bodyPr lIns="0" tIns="0" rIns="0" bIns="0" rtlCol="0" anchor="t">
            <a:spAutoFit/>
          </a:bodyPr>
          <a:lstStyle/>
          <a:p>
            <a:pPr>
              <a:lnSpc>
                <a:spcPts val="9562"/>
              </a:lnSpc>
            </a:pPr>
            <a:r>
              <a:rPr lang="en-US" sz="8853">
                <a:solidFill>
                  <a:srgbClr val="B60606"/>
                </a:solidFill>
                <a:latin typeface="Blogger Bold"/>
              </a:rPr>
              <a:t>03.</a:t>
            </a:r>
          </a:p>
        </p:txBody>
      </p:sp>
      <p:sp>
        <p:nvSpPr>
          <p:cNvPr id="11" name="TextBox 11"/>
          <p:cNvSpPr txBox="1"/>
          <p:nvPr/>
        </p:nvSpPr>
        <p:spPr>
          <a:xfrm>
            <a:off x="11628349" y="5883701"/>
            <a:ext cx="2415923" cy="1185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HOW TO USE APP MOBILE VERSION</a:t>
            </a:r>
          </a:p>
        </p:txBody>
      </p:sp>
      <p:sp>
        <p:nvSpPr>
          <p:cNvPr id="12" name="TextBox 12"/>
          <p:cNvSpPr txBox="1"/>
          <p:nvPr/>
        </p:nvSpPr>
        <p:spPr>
          <a:xfrm>
            <a:off x="11544759" y="4563069"/>
            <a:ext cx="2583103" cy="1320632"/>
          </a:xfrm>
          <a:prstGeom prst="rect">
            <a:avLst/>
          </a:prstGeom>
        </p:spPr>
        <p:txBody>
          <a:bodyPr lIns="0" tIns="0" rIns="0" bIns="0" rtlCol="0" anchor="t">
            <a:spAutoFit/>
          </a:bodyPr>
          <a:lstStyle/>
          <a:p>
            <a:pPr>
              <a:lnSpc>
                <a:spcPts val="9562"/>
              </a:lnSpc>
            </a:pPr>
            <a:r>
              <a:rPr lang="en-US" sz="8853">
                <a:solidFill>
                  <a:srgbClr val="B60606"/>
                </a:solidFill>
                <a:latin typeface="Blogger Bold"/>
              </a:rPr>
              <a:t>04.</a:t>
            </a:r>
          </a:p>
        </p:txBody>
      </p:sp>
      <p:sp>
        <p:nvSpPr>
          <p:cNvPr id="13" name="Freeform 13"/>
          <p:cNvSpPr/>
          <p:nvPr/>
        </p:nvSpPr>
        <p:spPr>
          <a:xfrm>
            <a:off x="16420219" y="-482340"/>
            <a:ext cx="1867781" cy="2171838"/>
          </a:xfrm>
          <a:custGeom>
            <a:avLst/>
            <a:gdLst/>
            <a:ahLst/>
            <a:cxnLst/>
            <a:rect l="l" t="t" r="r" b="b"/>
            <a:pathLst>
              <a:path w="1867781" h="2171838">
                <a:moveTo>
                  <a:pt x="0" y="0"/>
                </a:moveTo>
                <a:lnTo>
                  <a:pt x="1867781" y="0"/>
                </a:lnTo>
                <a:lnTo>
                  <a:pt x="1867781" y="2171838"/>
                </a:lnTo>
                <a:lnTo>
                  <a:pt x="0" y="21718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a:off x="16157522" y="-136201"/>
            <a:ext cx="1865066" cy="2171838"/>
          </a:xfrm>
          <a:custGeom>
            <a:avLst/>
            <a:gdLst/>
            <a:ahLst/>
            <a:cxnLst/>
            <a:rect l="l" t="t" r="r" b="b"/>
            <a:pathLst>
              <a:path w="1865066" h="2171838">
                <a:moveTo>
                  <a:pt x="0" y="0"/>
                </a:moveTo>
                <a:lnTo>
                  <a:pt x="1865065" y="0"/>
                </a:lnTo>
                <a:lnTo>
                  <a:pt x="1865065" y="2171838"/>
                </a:lnTo>
                <a:lnTo>
                  <a:pt x="0" y="21718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TextBox 15"/>
          <p:cNvSpPr txBox="1"/>
          <p:nvPr/>
        </p:nvSpPr>
        <p:spPr>
          <a:xfrm>
            <a:off x="14771006" y="4579724"/>
            <a:ext cx="2583103" cy="1320632"/>
          </a:xfrm>
          <a:prstGeom prst="rect">
            <a:avLst/>
          </a:prstGeom>
        </p:spPr>
        <p:txBody>
          <a:bodyPr lIns="0" tIns="0" rIns="0" bIns="0" rtlCol="0" anchor="t">
            <a:spAutoFit/>
          </a:bodyPr>
          <a:lstStyle/>
          <a:p>
            <a:pPr>
              <a:lnSpc>
                <a:spcPts val="9562"/>
              </a:lnSpc>
            </a:pPr>
            <a:r>
              <a:rPr lang="en-US" sz="8853">
                <a:solidFill>
                  <a:srgbClr val="B60606"/>
                </a:solidFill>
                <a:latin typeface="Blogger Bold"/>
              </a:rPr>
              <a:t>05.</a:t>
            </a:r>
          </a:p>
        </p:txBody>
      </p:sp>
      <p:sp>
        <p:nvSpPr>
          <p:cNvPr id="16" name="TextBox 16"/>
          <p:cNvSpPr txBox="1"/>
          <p:nvPr/>
        </p:nvSpPr>
        <p:spPr>
          <a:xfrm>
            <a:off x="14771006" y="5928931"/>
            <a:ext cx="2415923" cy="1185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CONCLUSION OF THIS PROJECT APP</a:t>
            </a:r>
          </a:p>
        </p:txBody>
      </p:sp>
      <p:pic>
        <p:nvPicPr>
          <p:cNvPr id="17" name="Picture 2" descr="C:\Users\Luminous\Desktop\logo.png"/>
          <p:cNvPicPr>
            <a:picLocks noChangeAspect="1" noChangeArrowheads="1"/>
          </p:cNvPicPr>
          <p:nvPr/>
        </p:nvPicPr>
        <p:blipFill>
          <a:blip r:embed="rId9" cstate="print"/>
          <a:srcRect/>
          <a:stretch>
            <a:fillRect/>
          </a:stretch>
        </p:blipFill>
        <p:spPr bwMode="auto">
          <a:xfrm>
            <a:off x="7696200" y="342900"/>
            <a:ext cx="2438400" cy="119091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8878918" y="2088207"/>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4" name="TextBox 14"/>
          <p:cNvSpPr txBox="1"/>
          <p:nvPr/>
        </p:nvSpPr>
        <p:spPr>
          <a:xfrm>
            <a:off x="4343400" y="266700"/>
            <a:ext cx="9830802" cy="1949252"/>
          </a:xfrm>
          <a:prstGeom prst="rect">
            <a:avLst/>
          </a:prstGeom>
        </p:spPr>
        <p:txBody>
          <a:bodyPr wrap="square" lIns="0" tIns="0" rIns="0" bIns="0" rtlCol="0" anchor="t">
            <a:spAutoFit/>
          </a:bodyPr>
          <a:lstStyle/>
          <a:p>
            <a:pPr algn="ctr">
              <a:lnSpc>
                <a:spcPts val="7632"/>
              </a:lnSpc>
            </a:pPr>
            <a:r>
              <a:rPr lang="en-US" sz="7066" dirty="0">
                <a:solidFill>
                  <a:srgbClr val="FFFFFF"/>
                </a:solidFill>
                <a:latin typeface="Blogger Bold"/>
              </a:rPr>
              <a:t>APPLICATION SHOWCASE</a:t>
            </a:r>
          </a:p>
        </p:txBody>
      </p:sp>
      <p:sp>
        <p:nvSpPr>
          <p:cNvPr id="15" name="TextBox 15"/>
          <p:cNvSpPr txBox="1"/>
          <p:nvPr/>
        </p:nvSpPr>
        <p:spPr>
          <a:xfrm>
            <a:off x="7634138" y="2556056"/>
            <a:ext cx="3600712" cy="465708"/>
          </a:xfrm>
          <a:prstGeom prst="rect">
            <a:avLst/>
          </a:prstGeom>
        </p:spPr>
        <p:txBody>
          <a:bodyPr lIns="0" tIns="0" rIns="0" bIns="0" rtlCol="0" anchor="t">
            <a:spAutoFit/>
          </a:bodyPr>
          <a:lstStyle/>
          <a:p>
            <a:pPr algn="ctr">
              <a:lnSpc>
                <a:spcPts val="3302"/>
              </a:lnSpc>
            </a:pPr>
            <a:r>
              <a:rPr lang="en-US" sz="3058" dirty="0">
                <a:solidFill>
                  <a:srgbClr val="B60606"/>
                </a:solidFill>
                <a:latin typeface="Blogger Bold"/>
              </a:rPr>
              <a:t>CMSA MOBILE APP.</a:t>
            </a:r>
          </a:p>
        </p:txBody>
      </p:sp>
      <p:sp>
        <p:nvSpPr>
          <p:cNvPr id="16" name="TextBox 16"/>
          <p:cNvSpPr txBox="1"/>
          <p:nvPr/>
        </p:nvSpPr>
        <p:spPr>
          <a:xfrm>
            <a:off x="1028700" y="3155113"/>
            <a:ext cx="16230600" cy="2371090"/>
          </a:xfrm>
          <a:prstGeom prst="rect">
            <a:avLst/>
          </a:prstGeom>
        </p:spPr>
        <p:txBody>
          <a:bodyPr lIns="0" tIns="0" rIns="0" bIns="0" rtlCol="0" anchor="t">
            <a:spAutoFit/>
          </a:bodyPr>
          <a:lstStyle/>
          <a:p>
            <a:pPr algn="ctr">
              <a:lnSpc>
                <a:spcPts val="4480"/>
              </a:lnSpc>
            </a:pPr>
            <a:r>
              <a:rPr lang="en-US" sz="3200">
                <a:solidFill>
                  <a:srgbClr val="FFFFFF"/>
                </a:solidFill>
                <a:latin typeface="Source Sans Pro"/>
              </a:rPr>
              <a:t>This Mobile app is specifically designed for Executing Agency Representatives (EAR) </a:t>
            </a:r>
          </a:p>
          <a:p>
            <a:pPr algn="ctr">
              <a:lnSpc>
                <a:spcPts val="4480"/>
              </a:lnSpc>
            </a:pPr>
            <a:r>
              <a:rPr lang="en-US" sz="3200">
                <a:solidFill>
                  <a:srgbClr val="FFFFFF"/>
                </a:solidFill>
                <a:latin typeface="Source Sans Pro"/>
              </a:rPr>
              <a:t>for project site inspection with geo-tagged photo capturing option.</a:t>
            </a:r>
          </a:p>
          <a:p>
            <a:pPr algn="ctr">
              <a:lnSpc>
                <a:spcPts val="5040"/>
              </a:lnSpc>
            </a:pPr>
            <a:endParaRPr/>
          </a:p>
          <a:p>
            <a:pPr algn="ctr">
              <a:lnSpc>
                <a:spcPts val="5040"/>
              </a:lnSpc>
            </a:pPr>
            <a:endParaRPr/>
          </a:p>
        </p:txBody>
      </p:sp>
      <p:pic>
        <p:nvPicPr>
          <p:cNvPr id="67" name="Picture 2" descr="C:\Users\Luminous\Desktop\logo.png"/>
          <p:cNvPicPr>
            <a:picLocks noChangeAspect="1" noChangeArrowheads="1"/>
          </p:cNvPicPr>
          <p:nvPr/>
        </p:nvPicPr>
        <p:blipFill>
          <a:blip r:embed="rId5" cstate="print"/>
          <a:srcRect/>
          <a:stretch>
            <a:fillRect/>
          </a:stretch>
        </p:blipFill>
        <p:spPr bwMode="auto">
          <a:xfrm>
            <a:off x="762000" y="647700"/>
            <a:ext cx="2438400" cy="1190916"/>
          </a:xfrm>
          <a:prstGeom prst="rect">
            <a:avLst/>
          </a:prstGeom>
          <a:noFill/>
        </p:spPr>
      </p:pic>
      <p:pic>
        <p:nvPicPr>
          <p:cNvPr id="68" name="Picture 3" descr="C:\Users\Luminous\Downloads\Pixel True Mockup\Pixel True Mockup high.png"/>
          <p:cNvPicPr>
            <a:picLocks noChangeAspect="1" noChangeArrowheads="1"/>
          </p:cNvPicPr>
          <p:nvPr/>
        </p:nvPicPr>
        <p:blipFill>
          <a:blip r:embed="rId6" cstate="print"/>
          <a:srcRect/>
          <a:stretch>
            <a:fillRect/>
          </a:stretch>
        </p:blipFill>
        <p:spPr bwMode="auto">
          <a:xfrm rot="5400000">
            <a:off x="-990599" y="4533901"/>
            <a:ext cx="5410200" cy="5562600"/>
          </a:xfrm>
          <a:prstGeom prst="rect">
            <a:avLst/>
          </a:prstGeom>
          <a:noFill/>
        </p:spPr>
      </p:pic>
      <p:pic>
        <p:nvPicPr>
          <p:cNvPr id="3074" name="Picture 2" descr="C:\Users\Luminous\Downloads\Pixel True Mockup.png"/>
          <p:cNvPicPr>
            <a:picLocks noChangeAspect="1" noChangeArrowheads="1"/>
          </p:cNvPicPr>
          <p:nvPr/>
        </p:nvPicPr>
        <p:blipFill>
          <a:blip r:embed="rId7" cstate="print"/>
          <a:srcRect/>
          <a:stretch>
            <a:fillRect/>
          </a:stretch>
        </p:blipFill>
        <p:spPr bwMode="auto">
          <a:xfrm rot="5400000">
            <a:off x="1885950" y="4552950"/>
            <a:ext cx="5410200" cy="5524500"/>
          </a:xfrm>
          <a:prstGeom prst="rect">
            <a:avLst/>
          </a:prstGeom>
          <a:noFill/>
        </p:spPr>
      </p:pic>
      <p:pic>
        <p:nvPicPr>
          <p:cNvPr id="3075" name="Picture 3" descr="C:\Users\Luminous\Downloads\Pixel True Mockup (2).png"/>
          <p:cNvPicPr>
            <a:picLocks noChangeAspect="1" noChangeArrowheads="1"/>
          </p:cNvPicPr>
          <p:nvPr/>
        </p:nvPicPr>
        <p:blipFill>
          <a:blip r:embed="rId8" cstate="print"/>
          <a:srcRect/>
          <a:stretch>
            <a:fillRect/>
          </a:stretch>
        </p:blipFill>
        <p:spPr bwMode="auto">
          <a:xfrm rot="5400000">
            <a:off x="4823518" y="4510982"/>
            <a:ext cx="5333999" cy="5532235"/>
          </a:xfrm>
          <a:prstGeom prst="rect">
            <a:avLst/>
          </a:prstGeom>
          <a:noFill/>
        </p:spPr>
      </p:pic>
      <p:pic>
        <p:nvPicPr>
          <p:cNvPr id="71" name="Picture 3" descr="C:\Users\Luminous\Downloads\Pixel True Mockup (3).png"/>
          <p:cNvPicPr>
            <a:picLocks noChangeAspect="1" noChangeArrowheads="1"/>
          </p:cNvPicPr>
          <p:nvPr/>
        </p:nvPicPr>
        <p:blipFill>
          <a:blip r:embed="rId9" cstate="print"/>
          <a:srcRect/>
          <a:stretch>
            <a:fillRect/>
          </a:stretch>
        </p:blipFill>
        <p:spPr bwMode="auto">
          <a:xfrm rot="5400000">
            <a:off x="10715305" y="4410395"/>
            <a:ext cx="5410200" cy="5809611"/>
          </a:xfrm>
          <a:prstGeom prst="rect">
            <a:avLst/>
          </a:prstGeom>
          <a:noFill/>
        </p:spPr>
      </p:pic>
      <p:pic>
        <p:nvPicPr>
          <p:cNvPr id="3076" name="Picture 4" descr="C:\Users\Luminous\Downloads\Pixel True Mockup (4).png"/>
          <p:cNvPicPr>
            <a:picLocks noChangeAspect="1" noChangeArrowheads="1"/>
          </p:cNvPicPr>
          <p:nvPr/>
        </p:nvPicPr>
        <p:blipFill>
          <a:blip r:embed="rId10" cstate="print"/>
          <a:srcRect/>
          <a:stretch>
            <a:fillRect/>
          </a:stretch>
        </p:blipFill>
        <p:spPr bwMode="auto">
          <a:xfrm rot="5400000">
            <a:off x="13766476" y="4407224"/>
            <a:ext cx="5385447" cy="5791200"/>
          </a:xfrm>
          <a:prstGeom prst="rect">
            <a:avLst/>
          </a:prstGeom>
          <a:noFill/>
        </p:spPr>
      </p:pic>
      <p:pic>
        <p:nvPicPr>
          <p:cNvPr id="1026" name="Picture 2" descr="C:\Users\Luminous\Downloads\Pixel True Mockup (5).png"/>
          <p:cNvPicPr>
            <a:picLocks noChangeAspect="1" noChangeArrowheads="1"/>
          </p:cNvPicPr>
          <p:nvPr/>
        </p:nvPicPr>
        <p:blipFill>
          <a:blip r:embed="rId11" cstate="print"/>
          <a:srcRect/>
          <a:stretch>
            <a:fillRect/>
          </a:stretch>
        </p:blipFill>
        <p:spPr bwMode="auto">
          <a:xfrm rot="5400000">
            <a:off x="7677150" y="4476750"/>
            <a:ext cx="5334000" cy="56007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4665" y="-853834"/>
            <a:ext cx="1867781" cy="2171838"/>
          </a:xfrm>
          <a:custGeom>
            <a:avLst/>
            <a:gdLst/>
            <a:ahLst/>
            <a:cxnLst/>
            <a:rect l="l" t="t" r="r" b="b"/>
            <a:pathLst>
              <a:path w="1867781" h="2171838">
                <a:moveTo>
                  <a:pt x="0" y="0"/>
                </a:moveTo>
                <a:lnTo>
                  <a:pt x="1867781" y="0"/>
                </a:lnTo>
                <a:lnTo>
                  <a:pt x="1867781" y="2171838"/>
                </a:lnTo>
                <a:lnTo>
                  <a:pt x="0" y="217183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67363" y="-507695"/>
            <a:ext cx="1865066" cy="2171838"/>
          </a:xfrm>
          <a:custGeom>
            <a:avLst/>
            <a:gdLst/>
            <a:ahLst/>
            <a:cxnLst/>
            <a:rect l="l" t="t" r="r" b="b"/>
            <a:pathLst>
              <a:path w="1865066" h="2171838">
                <a:moveTo>
                  <a:pt x="0" y="0"/>
                </a:moveTo>
                <a:lnTo>
                  <a:pt x="1865066" y="0"/>
                </a:lnTo>
                <a:lnTo>
                  <a:pt x="1865066" y="2171838"/>
                </a:lnTo>
                <a:lnTo>
                  <a:pt x="0" y="21718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613866" y="2993109"/>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6" name="Freeform 36"/>
          <p:cNvSpPr/>
          <p:nvPr/>
        </p:nvSpPr>
        <p:spPr>
          <a:xfrm>
            <a:off x="1028700" y="3002634"/>
            <a:ext cx="441885" cy="747375"/>
          </a:xfrm>
          <a:custGeom>
            <a:avLst/>
            <a:gdLst/>
            <a:ahLst/>
            <a:cxnLst/>
            <a:rect l="l" t="t" r="r" b="b"/>
            <a:pathLst>
              <a:path w="441885" h="747375">
                <a:moveTo>
                  <a:pt x="0" y="0"/>
                </a:moveTo>
                <a:lnTo>
                  <a:pt x="441885" y="0"/>
                </a:lnTo>
                <a:lnTo>
                  <a:pt x="441885" y="747375"/>
                </a:lnTo>
                <a:lnTo>
                  <a:pt x="0" y="747375"/>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sp>
      <p:sp>
        <p:nvSpPr>
          <p:cNvPr id="37" name="Freeform 37"/>
          <p:cNvSpPr/>
          <p:nvPr/>
        </p:nvSpPr>
        <p:spPr>
          <a:xfrm>
            <a:off x="16479505" y="3002634"/>
            <a:ext cx="751220" cy="712976"/>
          </a:xfrm>
          <a:custGeom>
            <a:avLst/>
            <a:gdLst/>
            <a:ahLst/>
            <a:cxnLst/>
            <a:rect l="l" t="t" r="r" b="b"/>
            <a:pathLst>
              <a:path w="751220" h="712976">
                <a:moveTo>
                  <a:pt x="0" y="0"/>
                </a:moveTo>
                <a:lnTo>
                  <a:pt x="751220" y="0"/>
                </a:lnTo>
                <a:lnTo>
                  <a:pt x="751220" y="712976"/>
                </a:lnTo>
                <a:lnTo>
                  <a:pt x="0" y="71297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8" name="Freeform 38"/>
          <p:cNvSpPr/>
          <p:nvPr/>
        </p:nvSpPr>
        <p:spPr>
          <a:xfrm>
            <a:off x="1028700" y="6311271"/>
            <a:ext cx="767136" cy="767136"/>
          </a:xfrm>
          <a:custGeom>
            <a:avLst/>
            <a:gdLst/>
            <a:ahLst/>
            <a:cxnLst/>
            <a:rect l="l" t="t" r="r" b="b"/>
            <a:pathLst>
              <a:path w="767136" h="767136">
                <a:moveTo>
                  <a:pt x="0" y="0"/>
                </a:moveTo>
                <a:lnTo>
                  <a:pt x="767136" y="0"/>
                </a:lnTo>
                <a:lnTo>
                  <a:pt x="767136" y="767136"/>
                </a:lnTo>
                <a:lnTo>
                  <a:pt x="0" y="76713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9" name="Freeform 39"/>
          <p:cNvSpPr/>
          <p:nvPr/>
        </p:nvSpPr>
        <p:spPr>
          <a:xfrm>
            <a:off x="16479505" y="6385406"/>
            <a:ext cx="751220" cy="693000"/>
          </a:xfrm>
          <a:custGeom>
            <a:avLst/>
            <a:gdLst/>
            <a:ahLst/>
            <a:cxnLst/>
            <a:rect l="l" t="t" r="r" b="b"/>
            <a:pathLst>
              <a:path w="751220" h="693000">
                <a:moveTo>
                  <a:pt x="0" y="0"/>
                </a:moveTo>
                <a:lnTo>
                  <a:pt x="751220" y="0"/>
                </a:lnTo>
                <a:lnTo>
                  <a:pt x="751220" y="693001"/>
                </a:lnTo>
                <a:lnTo>
                  <a:pt x="0" y="69300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40" name="TextBox 40"/>
          <p:cNvSpPr txBox="1"/>
          <p:nvPr/>
        </p:nvSpPr>
        <p:spPr>
          <a:xfrm>
            <a:off x="5843572" y="1132941"/>
            <a:ext cx="6651740" cy="1639443"/>
          </a:xfrm>
          <a:prstGeom prst="rect">
            <a:avLst/>
          </a:prstGeom>
        </p:spPr>
        <p:txBody>
          <a:bodyPr lIns="0" tIns="0" rIns="0" bIns="0" rtlCol="0" anchor="t">
            <a:spAutoFit/>
          </a:bodyPr>
          <a:lstStyle/>
          <a:p>
            <a:pPr algn="ctr">
              <a:lnSpc>
                <a:spcPts val="6156"/>
              </a:lnSpc>
            </a:pPr>
            <a:r>
              <a:rPr lang="en-US" sz="5700">
                <a:solidFill>
                  <a:srgbClr val="FFFFFF"/>
                </a:solidFill>
                <a:latin typeface="Blogger Bold"/>
              </a:rPr>
              <a:t>INTRODUCING</a:t>
            </a:r>
          </a:p>
          <a:p>
            <a:pPr algn="ctr">
              <a:lnSpc>
                <a:spcPts val="6156"/>
              </a:lnSpc>
            </a:pPr>
            <a:r>
              <a:rPr lang="en-US" sz="5700">
                <a:solidFill>
                  <a:srgbClr val="FFFFFF"/>
                </a:solidFill>
                <a:latin typeface="Blogger Bold"/>
              </a:rPr>
              <a:t>APP</a:t>
            </a:r>
          </a:p>
        </p:txBody>
      </p:sp>
      <p:sp>
        <p:nvSpPr>
          <p:cNvPr id="41" name="TextBox 41"/>
          <p:cNvSpPr txBox="1"/>
          <p:nvPr/>
        </p:nvSpPr>
        <p:spPr>
          <a:xfrm>
            <a:off x="1028700" y="4259562"/>
            <a:ext cx="2930530" cy="423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EASY TO USE</a:t>
            </a:r>
          </a:p>
        </p:txBody>
      </p:sp>
      <p:sp>
        <p:nvSpPr>
          <p:cNvPr id="42" name="TextBox 42"/>
          <p:cNvSpPr txBox="1"/>
          <p:nvPr/>
        </p:nvSpPr>
        <p:spPr>
          <a:xfrm>
            <a:off x="13922737" y="4189192"/>
            <a:ext cx="3530658" cy="1185672"/>
          </a:xfrm>
          <a:prstGeom prst="rect">
            <a:avLst/>
          </a:prstGeom>
        </p:spPr>
        <p:txBody>
          <a:bodyPr lIns="0" tIns="0" rIns="0" bIns="0" rtlCol="0" anchor="t">
            <a:spAutoFit/>
          </a:bodyPr>
          <a:lstStyle/>
          <a:p>
            <a:pPr algn="r">
              <a:lnSpc>
                <a:spcPts val="3023"/>
              </a:lnSpc>
            </a:pPr>
            <a:r>
              <a:rPr lang="en-US" sz="2799">
                <a:solidFill>
                  <a:srgbClr val="FFFFFF"/>
                </a:solidFill>
                <a:latin typeface="Blogger Bold"/>
              </a:rPr>
              <a:t>WORK EASIER EXECUTING AGENCIES &amp; EA REPRESENTATIVE</a:t>
            </a:r>
          </a:p>
        </p:txBody>
      </p:sp>
      <p:sp>
        <p:nvSpPr>
          <p:cNvPr id="43" name="TextBox 43"/>
          <p:cNvSpPr txBox="1"/>
          <p:nvPr/>
        </p:nvSpPr>
        <p:spPr>
          <a:xfrm>
            <a:off x="1028700" y="7434292"/>
            <a:ext cx="3162777" cy="804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WORK ANYTIME, ANYWHERE</a:t>
            </a:r>
          </a:p>
        </p:txBody>
      </p:sp>
      <p:sp>
        <p:nvSpPr>
          <p:cNvPr id="44" name="TextBox 44"/>
          <p:cNvSpPr txBox="1"/>
          <p:nvPr/>
        </p:nvSpPr>
        <p:spPr>
          <a:xfrm>
            <a:off x="13364889" y="7650557"/>
            <a:ext cx="3865836" cy="423672"/>
          </a:xfrm>
          <a:prstGeom prst="rect">
            <a:avLst/>
          </a:prstGeom>
        </p:spPr>
        <p:txBody>
          <a:bodyPr lIns="0" tIns="0" rIns="0" bIns="0" rtlCol="0" anchor="t">
            <a:spAutoFit/>
          </a:bodyPr>
          <a:lstStyle/>
          <a:p>
            <a:pPr algn="r">
              <a:lnSpc>
                <a:spcPts val="3023"/>
              </a:lnSpc>
            </a:pPr>
            <a:r>
              <a:rPr lang="en-US" sz="2799">
                <a:solidFill>
                  <a:srgbClr val="FFFFFF"/>
                </a:solidFill>
                <a:latin typeface="Blogger Bold"/>
              </a:rPr>
              <a:t>ACCESS THE LOCATION</a:t>
            </a:r>
          </a:p>
        </p:txBody>
      </p:sp>
      <p:pic>
        <p:nvPicPr>
          <p:cNvPr id="45" name="Picture 2" descr="C:\Users\Luminous\Desktop\logo.png"/>
          <p:cNvPicPr>
            <a:picLocks noChangeAspect="1" noChangeArrowheads="1"/>
          </p:cNvPicPr>
          <p:nvPr/>
        </p:nvPicPr>
        <p:blipFill>
          <a:blip r:embed="rId20" cstate="print"/>
          <a:srcRect/>
          <a:stretch>
            <a:fillRect/>
          </a:stretch>
        </p:blipFill>
        <p:spPr bwMode="auto">
          <a:xfrm>
            <a:off x="1981200" y="342900"/>
            <a:ext cx="2438400" cy="1190916"/>
          </a:xfrm>
          <a:prstGeom prst="rect">
            <a:avLst/>
          </a:prstGeom>
          <a:noFill/>
        </p:spPr>
      </p:pic>
      <p:pic>
        <p:nvPicPr>
          <p:cNvPr id="47" name="Picture 3" descr="C:\Users\Luminous\Downloads\Pixel True Mockup (2).png"/>
          <p:cNvPicPr>
            <a:picLocks noChangeAspect="1" noChangeArrowheads="1"/>
          </p:cNvPicPr>
          <p:nvPr/>
        </p:nvPicPr>
        <p:blipFill>
          <a:blip r:embed="rId21" cstate="print"/>
          <a:srcRect/>
          <a:stretch>
            <a:fillRect/>
          </a:stretch>
        </p:blipFill>
        <p:spPr bwMode="auto">
          <a:xfrm rot="5400000">
            <a:off x="3110516" y="5080984"/>
            <a:ext cx="6351967" cy="6781799"/>
          </a:xfrm>
          <a:prstGeom prst="rect">
            <a:avLst/>
          </a:prstGeom>
          <a:noFill/>
        </p:spPr>
      </p:pic>
      <p:pic>
        <p:nvPicPr>
          <p:cNvPr id="48" name="Picture 4" descr="C:\Users\Luminous\Downloads\Pixel True Mockup (4).png"/>
          <p:cNvPicPr>
            <a:picLocks noChangeAspect="1" noChangeArrowheads="1"/>
          </p:cNvPicPr>
          <p:nvPr/>
        </p:nvPicPr>
        <p:blipFill>
          <a:blip r:embed="rId22" cstate="print"/>
          <a:srcRect/>
          <a:stretch>
            <a:fillRect/>
          </a:stretch>
        </p:blipFill>
        <p:spPr bwMode="auto">
          <a:xfrm rot="5400000">
            <a:off x="8776029" y="5054271"/>
            <a:ext cx="6414148" cy="6897406"/>
          </a:xfrm>
          <a:prstGeom prst="rect">
            <a:avLst/>
          </a:prstGeom>
          <a:noFill/>
        </p:spPr>
      </p:pic>
      <p:pic>
        <p:nvPicPr>
          <p:cNvPr id="46" name="Picture 2" descr="C:\Users\Luminous\Downloads\Pixel True Mockup.png"/>
          <p:cNvPicPr>
            <a:picLocks noChangeAspect="1" noChangeArrowheads="1"/>
          </p:cNvPicPr>
          <p:nvPr/>
        </p:nvPicPr>
        <p:blipFill>
          <a:blip r:embed="rId23" cstate="print"/>
          <a:srcRect/>
          <a:stretch>
            <a:fillRect/>
          </a:stretch>
        </p:blipFill>
        <p:spPr bwMode="auto">
          <a:xfrm rot="5400000">
            <a:off x="5410200" y="4076700"/>
            <a:ext cx="7391400" cy="73914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5028176" y="6273919"/>
            <a:ext cx="3121726" cy="3629914"/>
          </a:xfrm>
          <a:custGeom>
            <a:avLst/>
            <a:gdLst/>
            <a:ahLst/>
            <a:cxnLst/>
            <a:rect l="l" t="t" r="r" b="b"/>
            <a:pathLst>
              <a:path w="3121726" h="3629914">
                <a:moveTo>
                  <a:pt x="0" y="0"/>
                </a:moveTo>
                <a:lnTo>
                  <a:pt x="3121726" y="0"/>
                </a:lnTo>
                <a:lnTo>
                  <a:pt x="3121726" y="3629915"/>
                </a:lnTo>
                <a:lnTo>
                  <a:pt x="0" y="362991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589114" y="6852440"/>
            <a:ext cx="3117189" cy="3629914"/>
          </a:xfrm>
          <a:custGeom>
            <a:avLst/>
            <a:gdLst/>
            <a:ahLst/>
            <a:cxnLst/>
            <a:rect l="l" t="t" r="r" b="b"/>
            <a:pathLst>
              <a:path w="3117189" h="3629914">
                <a:moveTo>
                  <a:pt x="0" y="0"/>
                </a:moveTo>
                <a:lnTo>
                  <a:pt x="3117189" y="0"/>
                </a:lnTo>
                <a:lnTo>
                  <a:pt x="3117189" y="3629915"/>
                </a:lnTo>
                <a:lnTo>
                  <a:pt x="0" y="36299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5" name="Freeform 25"/>
          <p:cNvSpPr/>
          <p:nvPr/>
        </p:nvSpPr>
        <p:spPr>
          <a:xfrm>
            <a:off x="9745942" y="3526401"/>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7">
              <a:extLst>
                <a:ext uri="{96DAC541-7B7A-43D3-8B79-37D633B846F1}">
                  <asvg:svgBlip xmlns="" xmlns:asvg="http://schemas.microsoft.com/office/drawing/2016/SVG/main" r:embed="rId10"/>
                </a:ext>
              </a:extLst>
            </a:blip>
            <a:stretch>
              <a:fillRect/>
            </a:stretch>
          </a:blipFill>
        </p:spPr>
      </p:sp>
      <p:sp>
        <p:nvSpPr>
          <p:cNvPr id="26" name="Freeform 26"/>
          <p:cNvSpPr/>
          <p:nvPr/>
        </p:nvSpPr>
        <p:spPr>
          <a:xfrm>
            <a:off x="9747421" y="4699226"/>
            <a:ext cx="942576" cy="918583"/>
          </a:xfrm>
          <a:custGeom>
            <a:avLst/>
            <a:gdLst/>
            <a:ahLst/>
            <a:cxnLst/>
            <a:rect l="l" t="t" r="r" b="b"/>
            <a:pathLst>
              <a:path w="942576" h="918583">
                <a:moveTo>
                  <a:pt x="0" y="0"/>
                </a:moveTo>
                <a:lnTo>
                  <a:pt x="942576" y="0"/>
                </a:lnTo>
                <a:lnTo>
                  <a:pt x="942576" y="918584"/>
                </a:lnTo>
                <a:lnTo>
                  <a:pt x="0" y="91858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7" name="Freeform 27"/>
          <p:cNvSpPr/>
          <p:nvPr/>
        </p:nvSpPr>
        <p:spPr>
          <a:xfrm>
            <a:off x="9745942" y="6503829"/>
            <a:ext cx="935382" cy="935382"/>
          </a:xfrm>
          <a:custGeom>
            <a:avLst/>
            <a:gdLst/>
            <a:ahLst/>
            <a:cxnLst/>
            <a:rect l="l" t="t" r="r" b="b"/>
            <a:pathLst>
              <a:path w="935382" h="935382">
                <a:moveTo>
                  <a:pt x="0" y="0"/>
                </a:moveTo>
                <a:lnTo>
                  <a:pt x="935382" y="0"/>
                </a:lnTo>
                <a:lnTo>
                  <a:pt x="935382" y="935382"/>
                </a:lnTo>
                <a:lnTo>
                  <a:pt x="0" y="93538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8" name="Freeform 28"/>
          <p:cNvSpPr/>
          <p:nvPr/>
        </p:nvSpPr>
        <p:spPr>
          <a:xfrm>
            <a:off x="9738748" y="8099722"/>
            <a:ext cx="942576" cy="848319"/>
          </a:xfrm>
          <a:custGeom>
            <a:avLst/>
            <a:gdLst/>
            <a:ahLst/>
            <a:cxnLst/>
            <a:rect l="l" t="t" r="r" b="b"/>
            <a:pathLst>
              <a:path w="942576" h="848319">
                <a:moveTo>
                  <a:pt x="0" y="0"/>
                </a:moveTo>
                <a:lnTo>
                  <a:pt x="942576" y="0"/>
                </a:lnTo>
                <a:lnTo>
                  <a:pt x="942576" y="848318"/>
                </a:lnTo>
                <a:lnTo>
                  <a:pt x="0" y="84831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9" name="TextBox 29"/>
          <p:cNvSpPr txBox="1"/>
          <p:nvPr/>
        </p:nvSpPr>
        <p:spPr>
          <a:xfrm>
            <a:off x="9745942" y="1679922"/>
            <a:ext cx="6601378" cy="1639443"/>
          </a:xfrm>
          <a:prstGeom prst="rect">
            <a:avLst/>
          </a:prstGeom>
        </p:spPr>
        <p:txBody>
          <a:bodyPr lIns="0" tIns="0" rIns="0" bIns="0" rtlCol="0" anchor="t">
            <a:spAutoFit/>
          </a:bodyPr>
          <a:lstStyle/>
          <a:p>
            <a:pPr>
              <a:lnSpc>
                <a:spcPts val="6156"/>
              </a:lnSpc>
            </a:pPr>
            <a:r>
              <a:rPr lang="en-US" sz="5700">
                <a:solidFill>
                  <a:srgbClr val="FFFFFF"/>
                </a:solidFill>
                <a:latin typeface="Blogger Bold"/>
              </a:rPr>
              <a:t>PURPOSE OF</a:t>
            </a:r>
          </a:p>
          <a:p>
            <a:pPr>
              <a:lnSpc>
                <a:spcPts val="6156"/>
              </a:lnSpc>
            </a:pPr>
            <a:r>
              <a:rPr lang="en-US" sz="5700">
                <a:solidFill>
                  <a:srgbClr val="FFFFFF"/>
                </a:solidFill>
                <a:latin typeface="Blogger Bold"/>
              </a:rPr>
              <a:t>MAKING THIS APP</a:t>
            </a:r>
          </a:p>
        </p:txBody>
      </p:sp>
      <p:sp>
        <p:nvSpPr>
          <p:cNvPr id="30" name="TextBox 30"/>
          <p:cNvSpPr txBox="1"/>
          <p:nvPr/>
        </p:nvSpPr>
        <p:spPr>
          <a:xfrm>
            <a:off x="11090047" y="5035833"/>
            <a:ext cx="4319681" cy="423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WORK EFFECTIVENESS</a:t>
            </a:r>
          </a:p>
        </p:txBody>
      </p:sp>
      <p:sp>
        <p:nvSpPr>
          <p:cNvPr id="31" name="TextBox 31"/>
          <p:cNvSpPr txBox="1"/>
          <p:nvPr/>
        </p:nvSpPr>
        <p:spPr>
          <a:xfrm>
            <a:off x="11127141" y="6640604"/>
            <a:ext cx="3838979" cy="423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ORGANIZED WORK</a:t>
            </a:r>
          </a:p>
        </p:txBody>
      </p:sp>
      <p:sp>
        <p:nvSpPr>
          <p:cNvPr id="32" name="TextBox 32"/>
          <p:cNvSpPr txBox="1"/>
          <p:nvPr/>
        </p:nvSpPr>
        <p:spPr>
          <a:xfrm>
            <a:off x="11127141" y="8243726"/>
            <a:ext cx="3838979" cy="423672"/>
          </a:xfrm>
          <a:prstGeom prst="rect">
            <a:avLst/>
          </a:prstGeom>
        </p:spPr>
        <p:txBody>
          <a:bodyPr lIns="0" tIns="0" rIns="0" bIns="0" rtlCol="0" anchor="t">
            <a:spAutoFit/>
          </a:bodyPr>
          <a:lstStyle/>
          <a:p>
            <a:pPr>
              <a:lnSpc>
                <a:spcPts val="3023"/>
              </a:lnSpc>
            </a:pPr>
            <a:r>
              <a:rPr lang="en-US" sz="2799">
                <a:solidFill>
                  <a:srgbClr val="FFFFFF"/>
                </a:solidFill>
                <a:latin typeface="Blogger Bold"/>
              </a:rPr>
              <a:t>MONITORED WORK</a:t>
            </a:r>
          </a:p>
        </p:txBody>
      </p:sp>
      <p:sp>
        <p:nvSpPr>
          <p:cNvPr id="33" name="Freeform 33"/>
          <p:cNvSpPr/>
          <p:nvPr/>
        </p:nvSpPr>
        <p:spPr>
          <a:xfrm>
            <a:off x="8210299" y="12331069"/>
            <a:ext cx="1867781" cy="2171838"/>
          </a:xfrm>
          <a:custGeom>
            <a:avLst/>
            <a:gdLst/>
            <a:ahLst/>
            <a:cxnLst/>
            <a:rect l="l" t="t" r="r" b="b"/>
            <a:pathLst>
              <a:path w="1867781" h="2171838">
                <a:moveTo>
                  <a:pt x="0" y="0"/>
                </a:moveTo>
                <a:lnTo>
                  <a:pt x="1867781" y="0"/>
                </a:lnTo>
                <a:lnTo>
                  <a:pt x="1867781" y="2171838"/>
                </a:lnTo>
                <a:lnTo>
                  <a:pt x="0" y="217183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pic>
        <p:nvPicPr>
          <p:cNvPr id="34" name="Picture 2" descr="C:\Users\Luminous\Desktop\logo.png"/>
          <p:cNvPicPr>
            <a:picLocks noChangeAspect="1" noChangeArrowheads="1"/>
          </p:cNvPicPr>
          <p:nvPr/>
        </p:nvPicPr>
        <p:blipFill>
          <a:blip r:embed="rId17" cstate="print"/>
          <a:srcRect/>
          <a:stretch>
            <a:fillRect/>
          </a:stretch>
        </p:blipFill>
        <p:spPr bwMode="auto">
          <a:xfrm>
            <a:off x="762000" y="723900"/>
            <a:ext cx="2438400" cy="1190916"/>
          </a:xfrm>
          <a:prstGeom prst="rect">
            <a:avLst/>
          </a:prstGeom>
          <a:noFill/>
        </p:spPr>
      </p:pic>
      <p:pic>
        <p:nvPicPr>
          <p:cNvPr id="35" name="Picture 3" descr="C:\Users\Luminous\Downloads\Pixel True Mockup\Pixel True Mockup high.png"/>
          <p:cNvPicPr>
            <a:picLocks noChangeAspect="1" noChangeArrowheads="1"/>
          </p:cNvPicPr>
          <p:nvPr/>
        </p:nvPicPr>
        <p:blipFill>
          <a:blip r:embed="rId18" cstate="print"/>
          <a:srcRect/>
          <a:stretch>
            <a:fillRect/>
          </a:stretch>
        </p:blipFill>
        <p:spPr bwMode="auto">
          <a:xfrm rot="7365721">
            <a:off x="3439275" y="620020"/>
            <a:ext cx="6307221" cy="6365621"/>
          </a:xfrm>
          <a:prstGeom prst="rect">
            <a:avLst/>
          </a:prstGeom>
          <a:noFill/>
        </p:spPr>
      </p:pic>
      <p:pic>
        <p:nvPicPr>
          <p:cNvPr id="36" name="Picture 2" descr="C:\Users\Luminous\Downloads\Pixel True Mockup.png"/>
          <p:cNvPicPr>
            <a:picLocks noChangeAspect="1" noChangeArrowheads="1"/>
          </p:cNvPicPr>
          <p:nvPr/>
        </p:nvPicPr>
        <p:blipFill>
          <a:blip r:embed="rId19" cstate="print"/>
          <a:srcRect/>
          <a:stretch>
            <a:fillRect/>
          </a:stretch>
        </p:blipFill>
        <p:spPr bwMode="auto">
          <a:xfrm rot="7267078">
            <a:off x="-174274" y="6112227"/>
            <a:ext cx="6421586" cy="642158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8878918" y="1949313"/>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671619" y="3570261"/>
            <a:ext cx="16944762" cy="6943229"/>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 </a:t>
            </a:r>
            <a:r>
              <a:rPr lang="en-US" sz="2400">
                <a:solidFill>
                  <a:srgbClr val="FFFFFF"/>
                </a:solidFill>
                <a:latin typeface="Source Sans Pro Bold"/>
              </a:rPr>
              <a:t> </a:t>
            </a:r>
            <a:r>
              <a:rPr lang="en-US" sz="2400">
                <a:solidFill>
                  <a:srgbClr val="FFFFFF"/>
                </a:solidFill>
                <a:latin typeface="Source Sans Pro"/>
              </a:rPr>
              <a:t>Using the CSMA Web Application, the Executing Agency (EA) will assign Not Started, Started, Inprogress, and  Completed Projects to the Executing Agency Representative (EAR).</a:t>
            </a:r>
          </a:p>
          <a:p>
            <a:pPr algn="just">
              <a:lnSpc>
                <a:spcPts val="3359"/>
              </a:lnSpc>
            </a:pPr>
            <a:endParaRPr/>
          </a:p>
          <a:p>
            <a:pPr algn="just">
              <a:lnSpc>
                <a:spcPts val="3359"/>
              </a:lnSpc>
            </a:pPr>
            <a:r>
              <a:rPr lang="en-US" sz="2400">
                <a:solidFill>
                  <a:srgbClr val="FFFFFF"/>
                </a:solidFill>
                <a:latin typeface="Source Sans Pro"/>
              </a:rPr>
              <a:t>• EAR will find the project details in the mobile app after login.</a:t>
            </a:r>
          </a:p>
          <a:p>
            <a:pPr algn="just">
              <a:lnSpc>
                <a:spcPts val="3359"/>
              </a:lnSpc>
            </a:pPr>
            <a:endParaRPr/>
          </a:p>
          <a:p>
            <a:pPr algn="just">
              <a:lnSpc>
                <a:spcPts val="3359"/>
              </a:lnSpc>
            </a:pPr>
            <a:r>
              <a:rPr lang="en-US" sz="2400">
                <a:solidFill>
                  <a:srgbClr val="FFFFFF"/>
                </a:solidFill>
                <a:latin typeface="Source Sans Pro"/>
              </a:rPr>
              <a:t>•  Once a project is marked as completed, EAR cannot change the Physical Progress % or project status. In the mobile app, EAR will only upload the photos and submit them for EA review and approval.</a:t>
            </a:r>
          </a:p>
          <a:p>
            <a:pPr algn="just">
              <a:lnSpc>
                <a:spcPts val="3359"/>
              </a:lnSpc>
            </a:pPr>
            <a:endParaRPr/>
          </a:p>
          <a:p>
            <a:pPr algn="just">
              <a:lnSpc>
                <a:spcPts val="3359"/>
              </a:lnSpc>
            </a:pPr>
            <a:r>
              <a:rPr lang="en-US" sz="2400">
                <a:solidFill>
                  <a:srgbClr val="FFFFFF"/>
                </a:solidFill>
                <a:latin typeface="Source Sans Pro"/>
              </a:rPr>
              <a:t>•  EA login into the CMSA Web application, goes to the Progress Report List, checks the uploaded photos in the View Details screen, deletes any photos as needed, and approves the progress report submitted from Mobile.</a:t>
            </a:r>
          </a:p>
          <a:p>
            <a:pPr algn="just">
              <a:lnSpc>
                <a:spcPts val="3359"/>
              </a:lnSpc>
            </a:pPr>
            <a:endParaRPr/>
          </a:p>
          <a:p>
            <a:pPr algn="just">
              <a:lnSpc>
                <a:spcPts val="3359"/>
              </a:lnSpc>
            </a:pPr>
            <a:r>
              <a:rPr lang="en-US" sz="2400">
                <a:solidFill>
                  <a:srgbClr val="FFFFFF"/>
                </a:solidFill>
                <a:latin typeface="Source Sans Pro"/>
              </a:rPr>
              <a:t>•  Once the EA approves the Progress Report taken from Mobile with Completed status, the project will not be allowed to have further Progress Report.</a:t>
            </a:r>
          </a:p>
          <a:p>
            <a:pPr algn="just">
              <a:lnSpc>
                <a:spcPts val="4044"/>
              </a:lnSpc>
            </a:pPr>
            <a:endParaRPr/>
          </a:p>
          <a:p>
            <a:pPr algn="just">
              <a:lnSpc>
                <a:spcPts val="4044"/>
              </a:lnSpc>
            </a:pPr>
            <a:endParaRPr/>
          </a:p>
          <a:p>
            <a:pPr algn="just">
              <a:lnSpc>
                <a:spcPts val="4044"/>
              </a:lnSpc>
            </a:pPr>
            <a:endParaRPr/>
          </a:p>
        </p:txBody>
      </p:sp>
      <p:sp>
        <p:nvSpPr>
          <p:cNvPr id="5" name="TextBox 5"/>
          <p:cNvSpPr txBox="1"/>
          <p:nvPr/>
        </p:nvSpPr>
        <p:spPr>
          <a:xfrm>
            <a:off x="4418598" y="699024"/>
            <a:ext cx="10031793" cy="1069726"/>
          </a:xfrm>
          <a:prstGeom prst="rect">
            <a:avLst/>
          </a:prstGeom>
        </p:spPr>
        <p:txBody>
          <a:bodyPr lIns="0" tIns="0" rIns="0" bIns="0" rtlCol="0" anchor="t">
            <a:spAutoFit/>
          </a:bodyPr>
          <a:lstStyle/>
          <a:p>
            <a:pPr algn="ctr">
              <a:lnSpc>
                <a:spcPts val="7632"/>
              </a:lnSpc>
            </a:pPr>
            <a:r>
              <a:rPr lang="en-US" sz="7066">
                <a:solidFill>
                  <a:srgbClr val="FFFFFF"/>
                </a:solidFill>
                <a:latin typeface="Blogger Bold"/>
              </a:rPr>
              <a:t>QUICK OVERVIEW</a:t>
            </a:r>
          </a:p>
        </p:txBody>
      </p:sp>
      <p:sp>
        <p:nvSpPr>
          <p:cNvPr id="6" name="TextBox 6"/>
          <p:cNvSpPr txBox="1"/>
          <p:nvPr/>
        </p:nvSpPr>
        <p:spPr>
          <a:xfrm>
            <a:off x="0" y="2539932"/>
            <a:ext cx="18288000" cy="465708"/>
          </a:xfrm>
          <a:prstGeom prst="rect">
            <a:avLst/>
          </a:prstGeom>
        </p:spPr>
        <p:txBody>
          <a:bodyPr lIns="0" tIns="0" rIns="0" bIns="0" rtlCol="0" anchor="t">
            <a:spAutoFit/>
          </a:bodyPr>
          <a:lstStyle/>
          <a:p>
            <a:pPr algn="ctr">
              <a:lnSpc>
                <a:spcPts val="3302"/>
              </a:lnSpc>
            </a:pPr>
            <a:r>
              <a:rPr lang="en-US" sz="3058" dirty="0">
                <a:solidFill>
                  <a:srgbClr val="B60606"/>
                </a:solidFill>
                <a:latin typeface="Blogger Bold"/>
              </a:rPr>
              <a:t>OF THE PROJECT </a:t>
            </a:r>
            <a:r>
              <a:rPr lang="en-US" sz="3058" dirty="0" smtClean="0">
                <a:solidFill>
                  <a:srgbClr val="B60606"/>
                </a:solidFill>
                <a:latin typeface="Blogger Bold"/>
              </a:rPr>
              <a:t>ASSIGNMENT </a:t>
            </a:r>
            <a:r>
              <a:rPr lang="en-US" sz="3058" dirty="0">
                <a:solidFill>
                  <a:srgbClr val="B60606"/>
                </a:solidFill>
                <a:latin typeface="Blogger Bold"/>
              </a:rPr>
              <a:t>TO EA REPRESENTATIVE AND PROGRESS REPORT SUBMISSION</a:t>
            </a:r>
          </a:p>
        </p:txBody>
      </p:sp>
      <p:sp>
        <p:nvSpPr>
          <p:cNvPr id="7" name="Freeform 7"/>
          <p:cNvSpPr/>
          <p:nvPr/>
        </p:nvSpPr>
        <p:spPr>
          <a:xfrm>
            <a:off x="96167" y="-501441"/>
            <a:ext cx="1865066" cy="2171838"/>
          </a:xfrm>
          <a:custGeom>
            <a:avLst/>
            <a:gdLst/>
            <a:ahLst/>
            <a:cxnLst/>
            <a:rect l="l" t="t" r="r" b="b"/>
            <a:pathLst>
              <a:path w="1865066" h="2171838">
                <a:moveTo>
                  <a:pt x="0" y="0"/>
                </a:moveTo>
                <a:lnTo>
                  <a:pt x="1865066" y="0"/>
                </a:lnTo>
                <a:lnTo>
                  <a:pt x="1865066" y="2171838"/>
                </a:lnTo>
                <a:lnTo>
                  <a:pt x="0" y="21718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a:off x="310743" y="-222525"/>
            <a:ext cx="1867781" cy="2171838"/>
          </a:xfrm>
          <a:custGeom>
            <a:avLst/>
            <a:gdLst/>
            <a:ahLst/>
            <a:cxnLst/>
            <a:rect l="l" t="t" r="r" b="b"/>
            <a:pathLst>
              <a:path w="1867781" h="2171838">
                <a:moveTo>
                  <a:pt x="0" y="0"/>
                </a:moveTo>
                <a:lnTo>
                  <a:pt x="1867781" y="0"/>
                </a:lnTo>
                <a:lnTo>
                  <a:pt x="1867781" y="2171838"/>
                </a:lnTo>
                <a:lnTo>
                  <a:pt x="0" y="21718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1" name="Picture 2" descr="C:\Users\Luminous\Desktop\logo.png"/>
          <p:cNvPicPr>
            <a:picLocks noChangeAspect="1" noChangeArrowheads="1"/>
          </p:cNvPicPr>
          <p:nvPr/>
        </p:nvPicPr>
        <p:blipFill>
          <a:blip r:embed="rId9" cstate="print"/>
          <a:srcRect/>
          <a:stretch>
            <a:fillRect/>
          </a:stretch>
        </p:blipFill>
        <p:spPr bwMode="auto">
          <a:xfrm>
            <a:off x="15468600" y="419100"/>
            <a:ext cx="2438400" cy="119091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1478394" y="7017443"/>
            <a:ext cx="2281399" cy="2652789"/>
          </a:xfrm>
          <a:custGeom>
            <a:avLst/>
            <a:gdLst/>
            <a:ahLst/>
            <a:cxnLst/>
            <a:rect l="l" t="t" r="r" b="b"/>
            <a:pathLst>
              <a:path w="2281399" h="2652789">
                <a:moveTo>
                  <a:pt x="0" y="0"/>
                </a:moveTo>
                <a:lnTo>
                  <a:pt x="2281398" y="0"/>
                </a:lnTo>
                <a:lnTo>
                  <a:pt x="2281398" y="2652790"/>
                </a:lnTo>
                <a:lnTo>
                  <a:pt x="0" y="2652790"/>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442056" y="678916"/>
            <a:ext cx="2278083" cy="2652789"/>
          </a:xfrm>
          <a:custGeom>
            <a:avLst/>
            <a:gdLst/>
            <a:ahLst/>
            <a:cxnLst/>
            <a:rect l="l" t="t" r="r" b="b"/>
            <a:pathLst>
              <a:path w="2278083" h="2652789">
                <a:moveTo>
                  <a:pt x="0" y="0"/>
                </a:moveTo>
                <a:lnTo>
                  <a:pt x="2278083" y="0"/>
                </a:lnTo>
                <a:lnTo>
                  <a:pt x="2278083"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011069" y="3053917"/>
            <a:ext cx="1111152" cy="277788"/>
          </a:xfrm>
          <a:custGeom>
            <a:avLst/>
            <a:gdLst/>
            <a:ahLst/>
            <a:cxnLst/>
            <a:rect l="l" t="t" r="r" b="b"/>
            <a:pathLst>
              <a:path w="1111152" h="277788">
                <a:moveTo>
                  <a:pt x="0" y="0"/>
                </a:moveTo>
                <a:lnTo>
                  <a:pt x="1111152" y="0"/>
                </a:lnTo>
                <a:lnTo>
                  <a:pt x="1111152"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TextBox 8"/>
          <p:cNvSpPr txBox="1"/>
          <p:nvPr/>
        </p:nvSpPr>
        <p:spPr>
          <a:xfrm>
            <a:off x="2011069" y="1205384"/>
            <a:ext cx="6667031" cy="2420493"/>
          </a:xfrm>
          <a:prstGeom prst="rect">
            <a:avLst/>
          </a:prstGeom>
        </p:spPr>
        <p:txBody>
          <a:bodyPr lIns="0" tIns="0" rIns="0" bIns="0" rtlCol="0" anchor="t">
            <a:spAutoFit/>
          </a:bodyPr>
          <a:lstStyle/>
          <a:p>
            <a:pPr>
              <a:lnSpc>
                <a:spcPts val="6156"/>
              </a:lnSpc>
            </a:pPr>
            <a:r>
              <a:rPr lang="en-US" sz="5700">
                <a:solidFill>
                  <a:srgbClr val="FFFFFF"/>
                </a:solidFill>
                <a:latin typeface="Blogger Bold"/>
              </a:rPr>
              <a:t>HOW TO USE APP </a:t>
            </a:r>
          </a:p>
          <a:p>
            <a:pPr>
              <a:lnSpc>
                <a:spcPts val="6156"/>
              </a:lnSpc>
            </a:pPr>
            <a:r>
              <a:rPr lang="en-US" sz="5700">
                <a:solidFill>
                  <a:srgbClr val="FFFFFF"/>
                </a:solidFill>
                <a:latin typeface="Blogger Bold"/>
              </a:rPr>
              <a:t>mobile version</a:t>
            </a:r>
          </a:p>
          <a:p>
            <a:pPr>
              <a:lnSpc>
                <a:spcPts val="6156"/>
              </a:lnSpc>
            </a:pPr>
            <a:endParaRPr/>
          </a:p>
        </p:txBody>
      </p:sp>
      <p:sp>
        <p:nvSpPr>
          <p:cNvPr id="9" name="TextBox 9"/>
          <p:cNvSpPr txBox="1"/>
          <p:nvPr/>
        </p:nvSpPr>
        <p:spPr>
          <a:xfrm>
            <a:off x="1409003" y="4541830"/>
            <a:ext cx="3426438"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ONE</a:t>
            </a:r>
          </a:p>
        </p:txBody>
      </p:sp>
      <p:sp>
        <p:nvSpPr>
          <p:cNvPr id="10" name="TextBox 10"/>
          <p:cNvSpPr txBox="1"/>
          <p:nvPr/>
        </p:nvSpPr>
        <p:spPr>
          <a:xfrm>
            <a:off x="1589503" y="5375853"/>
            <a:ext cx="6959122" cy="824865"/>
          </a:xfrm>
          <a:prstGeom prst="rect">
            <a:avLst/>
          </a:prstGeom>
        </p:spPr>
        <p:txBody>
          <a:bodyPr lIns="0" tIns="0" rIns="0" bIns="0" rtlCol="0" anchor="t">
            <a:spAutoFit/>
          </a:bodyPr>
          <a:lstStyle/>
          <a:p>
            <a:pPr algn="just">
              <a:lnSpc>
                <a:spcPts val="3360"/>
              </a:lnSpc>
            </a:pPr>
            <a:r>
              <a:rPr lang="en-US" sz="2400">
                <a:solidFill>
                  <a:srgbClr val="FFFFFF"/>
                </a:solidFill>
                <a:latin typeface="Source Sans Pro"/>
              </a:rPr>
              <a:t>Click on the CMSA icon, and it will welcome the users.</a:t>
            </a:r>
          </a:p>
          <a:p>
            <a:pPr algn="just">
              <a:lnSpc>
                <a:spcPts val="3360"/>
              </a:lnSpc>
            </a:pPr>
            <a:endParaRPr/>
          </a:p>
        </p:txBody>
      </p:sp>
      <p:pic>
        <p:nvPicPr>
          <p:cNvPr id="2050" name="Picture 2" descr="C:\Users\Luminous\Desktop\logo.png"/>
          <p:cNvPicPr>
            <a:picLocks noChangeAspect="1" noChangeArrowheads="1"/>
          </p:cNvPicPr>
          <p:nvPr/>
        </p:nvPicPr>
        <p:blipFill>
          <a:blip r:embed="rId9"/>
          <a:srcRect/>
          <a:stretch>
            <a:fillRect/>
          </a:stretch>
        </p:blipFill>
        <p:spPr bwMode="auto">
          <a:xfrm>
            <a:off x="3352800" y="6743700"/>
            <a:ext cx="4992212" cy="2438199"/>
          </a:xfrm>
          <a:prstGeom prst="rect">
            <a:avLst/>
          </a:prstGeom>
          <a:noFill/>
        </p:spPr>
      </p:pic>
      <p:pic>
        <p:nvPicPr>
          <p:cNvPr id="2051" name="Picture 3" descr="C:\Users\Luminous\Downloads\Mobile screen copy.jpg"/>
          <p:cNvPicPr>
            <a:picLocks noChangeAspect="1" noChangeArrowheads="1"/>
          </p:cNvPicPr>
          <p:nvPr/>
        </p:nvPicPr>
        <p:blipFill>
          <a:blip r:embed="rId10"/>
          <a:srcRect/>
          <a:stretch>
            <a:fillRect/>
          </a:stretch>
        </p:blipFill>
        <p:spPr bwMode="auto">
          <a:xfrm>
            <a:off x="12344400" y="1714500"/>
            <a:ext cx="4065202" cy="7391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528160" y="874156"/>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207289" y="1296947"/>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3652898"/>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67937" y="4350029"/>
            <a:ext cx="2673336"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TWO</a:t>
            </a:r>
          </a:p>
        </p:txBody>
      </p:sp>
      <p:sp>
        <p:nvSpPr>
          <p:cNvPr id="8" name="TextBox 8"/>
          <p:cNvSpPr txBox="1"/>
          <p:nvPr/>
        </p:nvSpPr>
        <p:spPr>
          <a:xfrm>
            <a:off x="2142915" y="5095875"/>
            <a:ext cx="5772990" cy="124396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Enter your mobile number and OTP to log in.</a:t>
            </a:r>
          </a:p>
          <a:p>
            <a:pPr algn="just">
              <a:lnSpc>
                <a:spcPts val="3359"/>
              </a:lnSpc>
            </a:pPr>
            <a:endParaRPr/>
          </a:p>
          <a:p>
            <a:pPr algn="just">
              <a:lnSpc>
                <a:spcPts val="3359"/>
              </a:lnSpc>
            </a:pPr>
            <a:endParaRPr/>
          </a:p>
        </p:txBody>
      </p:sp>
      <p:pic>
        <p:nvPicPr>
          <p:cNvPr id="4098" name="Picture 2" descr="C:\Users\Luminous\Downloads\Pixel True Mockup (1).png"/>
          <p:cNvPicPr>
            <a:picLocks noChangeAspect="1" noChangeArrowheads="1"/>
          </p:cNvPicPr>
          <p:nvPr/>
        </p:nvPicPr>
        <p:blipFill>
          <a:blip r:embed="rId9"/>
          <a:srcRect/>
          <a:stretch>
            <a:fillRect/>
          </a:stretch>
        </p:blipFill>
        <p:spPr bwMode="auto">
          <a:xfrm rot="5400000">
            <a:off x="9178892" y="1679608"/>
            <a:ext cx="8001000" cy="7918385"/>
          </a:xfrm>
          <a:prstGeom prst="rect">
            <a:avLst/>
          </a:prstGeom>
          <a:noFill/>
        </p:spPr>
      </p:pic>
      <p:pic>
        <p:nvPicPr>
          <p:cNvPr id="9"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p:spPr>
        <p:style>
          <a:lnRef idx="0">
            <a:schemeClr val="accent1"/>
          </a:lnRef>
          <a:fillRef idx="3">
            <a:schemeClr val="accent1"/>
          </a:fillRef>
          <a:effectRef idx="3">
            <a:schemeClr val="accent1"/>
          </a:effectRef>
          <a:fontRef idx="minor">
            <a:schemeClr val="lt1"/>
          </a:fontRef>
        </p:style>
      </p:sp>
      <p:sp>
        <p:nvSpPr>
          <p:cNvPr id="3" name="Freeform 3"/>
          <p:cNvSpPr/>
          <p:nvPr/>
        </p:nvSpPr>
        <p:spPr>
          <a:xfrm>
            <a:off x="14528160" y="874156"/>
            <a:ext cx="2281399" cy="2652789"/>
          </a:xfrm>
          <a:custGeom>
            <a:avLst/>
            <a:gdLst/>
            <a:ahLst/>
            <a:cxnLst/>
            <a:rect l="l" t="t" r="r" b="b"/>
            <a:pathLst>
              <a:path w="2281399" h="2652789">
                <a:moveTo>
                  <a:pt x="0" y="0"/>
                </a:moveTo>
                <a:lnTo>
                  <a:pt x="2281399" y="0"/>
                </a:lnTo>
                <a:lnTo>
                  <a:pt x="2281399" y="2652789"/>
                </a:lnTo>
                <a:lnTo>
                  <a:pt x="0" y="2652789"/>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207289" y="1296947"/>
            <a:ext cx="2278083" cy="2652789"/>
          </a:xfrm>
          <a:custGeom>
            <a:avLst/>
            <a:gdLst/>
            <a:ahLst/>
            <a:cxnLst/>
            <a:rect l="l" t="t" r="r" b="b"/>
            <a:pathLst>
              <a:path w="2278083" h="2652789">
                <a:moveTo>
                  <a:pt x="0" y="0"/>
                </a:moveTo>
                <a:lnTo>
                  <a:pt x="2278082" y="0"/>
                </a:lnTo>
                <a:lnTo>
                  <a:pt x="2278082" y="2652789"/>
                </a:lnTo>
                <a:lnTo>
                  <a:pt x="0" y="265278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42915" y="3652898"/>
            <a:ext cx="1111152" cy="277788"/>
          </a:xfrm>
          <a:custGeom>
            <a:avLst/>
            <a:gdLst/>
            <a:ahLst/>
            <a:cxnLst/>
            <a:rect l="l" t="t" r="r" b="b"/>
            <a:pathLst>
              <a:path w="1111152" h="277788">
                <a:moveTo>
                  <a:pt x="0" y="0"/>
                </a:moveTo>
                <a:lnTo>
                  <a:pt x="1111153" y="0"/>
                </a:lnTo>
                <a:lnTo>
                  <a:pt x="1111153" y="277788"/>
                </a:lnTo>
                <a:lnTo>
                  <a:pt x="0" y="2777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TextBox 7"/>
          <p:cNvSpPr txBox="1"/>
          <p:nvPr/>
        </p:nvSpPr>
        <p:spPr>
          <a:xfrm>
            <a:off x="1867937" y="4350029"/>
            <a:ext cx="2673336" cy="423672"/>
          </a:xfrm>
          <a:prstGeom prst="rect">
            <a:avLst/>
          </a:prstGeom>
        </p:spPr>
        <p:txBody>
          <a:bodyPr lIns="0" tIns="0" rIns="0" bIns="0" rtlCol="0" anchor="t">
            <a:spAutoFit/>
          </a:bodyPr>
          <a:lstStyle/>
          <a:p>
            <a:pPr marL="604519" lvl="1" indent="-302260">
              <a:lnSpc>
                <a:spcPts val="3023"/>
              </a:lnSpc>
              <a:buFont typeface="Arial"/>
              <a:buChar char="•"/>
            </a:pPr>
            <a:r>
              <a:rPr lang="en-US" sz="2799">
                <a:solidFill>
                  <a:srgbClr val="B60606"/>
                </a:solidFill>
                <a:latin typeface="Blogger Bold"/>
              </a:rPr>
              <a:t>STEP THREE</a:t>
            </a:r>
          </a:p>
        </p:txBody>
      </p:sp>
      <p:sp>
        <p:nvSpPr>
          <p:cNvPr id="8" name="TextBox 8"/>
          <p:cNvSpPr txBox="1"/>
          <p:nvPr/>
        </p:nvSpPr>
        <p:spPr>
          <a:xfrm>
            <a:off x="2142915" y="5095875"/>
            <a:ext cx="7001085" cy="3968115"/>
          </a:xfrm>
          <a:prstGeom prst="rect">
            <a:avLst/>
          </a:prstGeom>
        </p:spPr>
        <p:txBody>
          <a:bodyPr lIns="0" tIns="0" rIns="0" bIns="0" rtlCol="0" anchor="t">
            <a:spAutoFit/>
          </a:bodyPr>
          <a:lstStyle/>
          <a:p>
            <a:pPr algn="just">
              <a:lnSpc>
                <a:spcPts val="3359"/>
              </a:lnSpc>
            </a:pPr>
            <a:r>
              <a:rPr lang="en-US" sz="2400">
                <a:solidFill>
                  <a:srgbClr val="FFFFFF"/>
                </a:solidFill>
                <a:latin typeface="Source Sans Pro"/>
              </a:rPr>
              <a:t>After logging in, it will welcome the Executing Agency Representative and show the project list: Not Started, Started, In Progress, and Completed tabs.</a:t>
            </a:r>
          </a:p>
          <a:p>
            <a:pPr algn="just">
              <a:lnSpc>
                <a:spcPts val="1679"/>
              </a:lnSpc>
            </a:pPr>
            <a:endParaRPr/>
          </a:p>
          <a:p>
            <a:pPr algn="just">
              <a:lnSpc>
                <a:spcPts val="3359"/>
              </a:lnSpc>
            </a:pPr>
            <a:endParaRPr/>
          </a:p>
          <a:p>
            <a:pPr algn="just">
              <a:lnSpc>
                <a:spcPts val="3359"/>
              </a:lnSpc>
            </a:pPr>
            <a:r>
              <a:rPr lang="en-US" sz="2400">
                <a:solidFill>
                  <a:srgbClr val="FFFFFF"/>
                </a:solidFill>
                <a:latin typeface="Source Sans Pro"/>
              </a:rPr>
              <a:t>User is able to Refresh the page and log out after completing the inspection work.</a:t>
            </a:r>
          </a:p>
          <a:p>
            <a:pPr algn="just">
              <a:lnSpc>
                <a:spcPts val="3359"/>
              </a:lnSpc>
            </a:pPr>
            <a:endParaRPr/>
          </a:p>
          <a:p>
            <a:pPr algn="just">
              <a:lnSpc>
                <a:spcPts val="3359"/>
              </a:lnSpc>
            </a:pPr>
            <a:endParaRPr/>
          </a:p>
          <a:p>
            <a:pPr algn="just">
              <a:lnSpc>
                <a:spcPts val="3359"/>
              </a:lnSpc>
            </a:pPr>
            <a:endParaRPr/>
          </a:p>
        </p:txBody>
      </p:sp>
      <p:pic>
        <p:nvPicPr>
          <p:cNvPr id="9" name="Picture 3" descr="C:\Users\Luminous\Downloads\Pixel True Mockup (2).png"/>
          <p:cNvPicPr>
            <a:picLocks noChangeAspect="1" noChangeArrowheads="1"/>
          </p:cNvPicPr>
          <p:nvPr/>
        </p:nvPicPr>
        <p:blipFill>
          <a:blip r:embed="rId9"/>
          <a:srcRect/>
          <a:stretch>
            <a:fillRect/>
          </a:stretch>
        </p:blipFill>
        <p:spPr bwMode="auto">
          <a:xfrm rot="5400000">
            <a:off x="9409554" y="1677546"/>
            <a:ext cx="7848601" cy="8379709"/>
          </a:xfrm>
          <a:prstGeom prst="rect">
            <a:avLst/>
          </a:prstGeom>
          <a:noFill/>
        </p:spPr>
      </p:pic>
      <p:pic>
        <p:nvPicPr>
          <p:cNvPr id="10" name="Picture 2" descr="C:\Users\Luminous\Desktop\logo.png"/>
          <p:cNvPicPr>
            <a:picLocks noChangeAspect="1" noChangeArrowheads="1"/>
          </p:cNvPicPr>
          <p:nvPr/>
        </p:nvPicPr>
        <p:blipFill>
          <a:blip r:embed="rId10" cstate="print"/>
          <a:srcRect/>
          <a:stretch>
            <a:fillRect/>
          </a:stretch>
        </p:blipFill>
        <p:spPr bwMode="auto">
          <a:xfrm>
            <a:off x="381000" y="647700"/>
            <a:ext cx="2184273" cy="10668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TotalTime>
  <Words>669</Words>
  <Application>Microsoft Office PowerPoint</Application>
  <PresentationFormat>Custom</PresentationFormat>
  <Paragraphs>117</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Blogger Bold</vt:lpstr>
      <vt:lpstr>Source Sans Pro</vt:lpstr>
      <vt:lpstr>Calibri</vt:lpstr>
      <vt:lpstr>Source Sans Pro Bold</vt:lpstr>
      <vt:lpstr>Fredoka</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Green Gradient Application Showcase Presentation</dc:title>
  <dc:creator>Luminous</dc:creator>
  <cp:lastModifiedBy>Luminous</cp:lastModifiedBy>
  <cp:revision>8</cp:revision>
  <dcterms:created xsi:type="dcterms:W3CDTF">2006-08-16T00:00:00Z</dcterms:created>
  <dcterms:modified xsi:type="dcterms:W3CDTF">2024-06-27T09:14:23Z</dcterms:modified>
  <dc:identifier>DAF-XcsqUpY</dc:identifier>
</cp:coreProperties>
</file>